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9E116-7467-4470-9891-3C1018CE1C39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3725-9EEE-436C-ADCE-4E55DF93A2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АООП для обучающихся с ЗПР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1"/>
                </a:solidFill>
              </a:rPr>
              <a:t>Вариант 7.1 и 7.2</a:t>
            </a:r>
            <a:endParaRPr lang="ru-RU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Коррекционный курс «Ритмика»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развитие чувства </a:t>
            </a:r>
            <a:r>
              <a:rPr lang="ru-RU" dirty="0" smtClean="0"/>
              <a:t>ритма;</a:t>
            </a:r>
            <a:endParaRPr lang="ru-RU" dirty="0" smtClean="0"/>
          </a:p>
          <a:p>
            <a:r>
              <a:rPr lang="ru-RU" dirty="0" smtClean="0"/>
              <a:t>формирование умения дифференцировать движения по степени мышечных усилий;</a:t>
            </a:r>
          </a:p>
          <a:p>
            <a:r>
              <a:rPr lang="ru-RU" dirty="0" smtClean="0"/>
              <a:t>овладение специальными ритмическими </a:t>
            </a:r>
            <a:r>
              <a:rPr lang="ru-RU" dirty="0" smtClean="0"/>
              <a:t>упражнениями;</a:t>
            </a:r>
            <a:endParaRPr lang="ru-RU" dirty="0" smtClean="0"/>
          </a:p>
          <a:p>
            <a:r>
              <a:rPr lang="ru-RU" dirty="0" smtClean="0"/>
              <a:t>развитие двигательных качеств и устранение недостатков физического развития;</a:t>
            </a:r>
          </a:p>
          <a:p>
            <a:r>
              <a:rPr lang="ru-RU" dirty="0" smtClean="0"/>
              <a:t>овладение подготовительными упражнениями к танцам, овладение элементами </a:t>
            </a:r>
            <a:r>
              <a:rPr lang="ru-RU" dirty="0" smtClean="0"/>
              <a:t>танцев;</a:t>
            </a:r>
            <a:endParaRPr lang="ru-RU" dirty="0" smtClean="0"/>
          </a:p>
          <a:p>
            <a:r>
              <a:rPr lang="ru-RU" dirty="0" smtClean="0"/>
              <a:t>развитие выразительности движений и самовыражения;</a:t>
            </a:r>
          </a:p>
          <a:p>
            <a:r>
              <a:rPr lang="ru-RU" dirty="0" smtClean="0"/>
              <a:t>развитие мобильности.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b="1" dirty="0" smtClean="0"/>
              <a:t>Логопедические занятия:</a:t>
            </a:r>
          </a:p>
          <a:p>
            <a:r>
              <a:rPr lang="ru-RU" sz="4000" dirty="0" smtClean="0"/>
              <a:t>формирование и развитие различных видов устной </a:t>
            </a:r>
            <a:r>
              <a:rPr lang="ru-RU" sz="4000" dirty="0" smtClean="0"/>
              <a:t>речи;</a:t>
            </a:r>
            <a:endParaRPr lang="ru-RU" sz="4000" dirty="0" smtClean="0"/>
          </a:p>
          <a:p>
            <a:r>
              <a:rPr lang="ru-RU" sz="4000" dirty="0" smtClean="0"/>
              <a:t>обогащение и развитие </a:t>
            </a:r>
            <a:r>
              <a:rPr lang="ru-RU" sz="4000" dirty="0" smtClean="0"/>
              <a:t>словаря;</a:t>
            </a:r>
            <a:endParaRPr lang="ru-RU" sz="4000" dirty="0" smtClean="0"/>
          </a:p>
          <a:p>
            <a:r>
              <a:rPr lang="ru-RU" sz="4000" dirty="0" smtClean="0"/>
              <a:t>развитие и совершенствование грамматического строя речи, связной речи;</a:t>
            </a:r>
          </a:p>
          <a:p>
            <a:r>
              <a:rPr lang="ru-RU" sz="4000" dirty="0" smtClean="0"/>
              <a:t>коррекция недостатков письменной речи (чтения и письма).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58655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err="1" smtClean="0"/>
              <a:t>Психокоррекционные</a:t>
            </a:r>
            <a:r>
              <a:rPr lang="ru-RU" b="1" i="1" dirty="0" smtClean="0"/>
              <a:t> </a:t>
            </a:r>
            <a:r>
              <a:rPr lang="ru-RU" b="1" i="1" dirty="0" smtClean="0"/>
              <a:t>занятия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формирование </a:t>
            </a:r>
            <a:r>
              <a:rPr lang="ru-RU" dirty="0" smtClean="0"/>
              <a:t>учебной </a:t>
            </a:r>
            <a:r>
              <a:rPr lang="ru-RU" dirty="0" smtClean="0"/>
              <a:t>мотивации;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гармонизация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состояния, формирование позитивного отношения к своему «Я», повышение уверенности в себе, развитие самостоятельности, формирование навыков </a:t>
            </a:r>
            <a:r>
              <a:rPr lang="ru-RU" dirty="0" smtClean="0"/>
              <a:t>самоконтроля;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развитие </a:t>
            </a:r>
            <a:r>
              <a:rPr lang="ru-RU" dirty="0" smtClean="0"/>
              <a:t>способности к </a:t>
            </a:r>
            <a:r>
              <a:rPr lang="ru-RU" dirty="0" err="1" smtClean="0"/>
              <a:t>эмпатии</a:t>
            </a:r>
            <a:r>
              <a:rPr lang="ru-RU" smtClean="0"/>
              <a:t>, </a:t>
            </a:r>
            <a:r>
              <a:rPr lang="ru-RU" smtClean="0"/>
              <a:t>сопереживанию;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формирование </a:t>
            </a:r>
            <a:r>
              <a:rPr lang="ru-RU" dirty="0" smtClean="0"/>
              <a:t>продуктивных видов взаимоотношений с окружающими (в семье, классе), повышение социального статуса ребенка в коллективе.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Наименование предметов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Русский язык</a:t>
            </a:r>
          </a:p>
          <a:p>
            <a:r>
              <a:rPr lang="ru-RU" dirty="0"/>
              <a:t>Литературное чтение</a:t>
            </a:r>
          </a:p>
          <a:p>
            <a:r>
              <a:rPr lang="ru-RU" dirty="0"/>
              <a:t>Иностранный язык (английский)</a:t>
            </a:r>
          </a:p>
          <a:p>
            <a:r>
              <a:rPr lang="ru-RU" dirty="0"/>
              <a:t>Математика</a:t>
            </a:r>
          </a:p>
          <a:p>
            <a:r>
              <a:rPr lang="ru-RU" dirty="0"/>
              <a:t>Окружающий мир </a:t>
            </a:r>
          </a:p>
          <a:p>
            <a:r>
              <a:rPr lang="ru-RU" dirty="0"/>
              <a:t>Основы религиозных культур и светской этики</a:t>
            </a:r>
          </a:p>
          <a:p>
            <a:r>
              <a:rPr lang="ru-RU" dirty="0"/>
              <a:t>Изобразительное искусство</a:t>
            </a:r>
          </a:p>
          <a:p>
            <a:r>
              <a:rPr lang="ru-RU" dirty="0"/>
              <a:t>Музыка</a:t>
            </a:r>
          </a:p>
          <a:p>
            <a:r>
              <a:rPr lang="ru-RU" dirty="0"/>
              <a:t>Технология</a:t>
            </a:r>
          </a:p>
          <a:p>
            <a:r>
              <a:rPr lang="ru-RU" dirty="0"/>
              <a:t>Физическая культура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5500" b="1" dirty="0" smtClean="0"/>
              <a:t>Срок освоения АООП НОО</a:t>
            </a:r>
            <a:endParaRPr lang="ru-RU" sz="5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000" dirty="0" smtClean="0"/>
              <a:t>Вариант 7.1 – 4 года</a:t>
            </a:r>
          </a:p>
          <a:p>
            <a:pPr>
              <a:buNone/>
            </a:pPr>
            <a:endParaRPr lang="ru-RU" sz="5000" dirty="0" smtClean="0"/>
          </a:p>
          <a:p>
            <a:pPr>
              <a:buNone/>
            </a:pPr>
            <a:r>
              <a:rPr lang="ru-RU" sz="5000" dirty="0" smtClean="0"/>
              <a:t>Вариант 7.2 – 5 лет (</a:t>
            </a:r>
            <a:r>
              <a:rPr lang="ru-RU" sz="5000" b="1" dirty="0"/>
              <a:t>за счёт введения </a:t>
            </a:r>
            <a:r>
              <a:rPr lang="ru-RU" sz="5000" b="1" dirty="0" smtClean="0"/>
              <a:t>первого дополнительного </a:t>
            </a:r>
            <a:r>
              <a:rPr lang="ru-RU" sz="5000" b="1" dirty="0"/>
              <a:t>класса.</a:t>
            </a:r>
            <a:r>
              <a:rPr lang="ru-RU" sz="5000" dirty="0" smtClean="0"/>
              <a:t>)</a:t>
            </a:r>
            <a:endParaRPr lang="ru-RU" sz="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5000" b="1" dirty="0" smtClean="0"/>
              <a:t>Система условий реализации АООП НОО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sz="5000" dirty="0" smtClean="0"/>
              <a:t>Кадровые условия</a:t>
            </a:r>
          </a:p>
          <a:p>
            <a:r>
              <a:rPr lang="ru-RU" sz="5000" dirty="0"/>
              <a:t>Финансовые условия</a:t>
            </a:r>
          </a:p>
          <a:p>
            <a:r>
              <a:rPr lang="ru-RU" sz="5000" dirty="0"/>
              <a:t>Материально-технические условия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000" b="1" dirty="0" smtClean="0"/>
              <a:t>Кадровые условия</a:t>
            </a:r>
            <a:br>
              <a:rPr lang="ru-RU" sz="5000" b="1" dirty="0" smtClean="0"/>
            </a:br>
            <a:r>
              <a:rPr lang="ru-RU" sz="5000" b="1" dirty="0" smtClean="0"/>
              <a:t>Вариант 7.1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учитель </a:t>
            </a:r>
            <a:r>
              <a:rPr lang="ru-RU" dirty="0"/>
              <a:t>начальных </a:t>
            </a:r>
            <a:r>
              <a:rPr lang="ru-RU" dirty="0" smtClean="0"/>
              <a:t>классов,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учитель музыки,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учитель </a:t>
            </a:r>
            <a:r>
              <a:rPr lang="ru-RU" dirty="0"/>
              <a:t>рисования,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учитель </a:t>
            </a:r>
            <a:r>
              <a:rPr lang="ru-RU" dirty="0"/>
              <a:t>физической </a:t>
            </a:r>
            <a:r>
              <a:rPr lang="ru-RU" dirty="0" smtClean="0"/>
              <a:t>культуры,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учитель </a:t>
            </a:r>
            <a:r>
              <a:rPr lang="ru-RU" dirty="0"/>
              <a:t>иностранного </a:t>
            </a:r>
            <a:r>
              <a:rPr lang="ru-RU" dirty="0" smtClean="0"/>
              <a:t>языка,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воспитатель,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педагог-психолог,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социальный педагог,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педагог-организатор,</a:t>
            </a: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педагог </a:t>
            </a:r>
            <a:r>
              <a:rPr lang="ru-RU" dirty="0"/>
              <a:t>дополнительного </a:t>
            </a:r>
            <a:r>
              <a:rPr lang="ru-RU" dirty="0" smtClean="0"/>
              <a:t>образования,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учитель-логопед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Кадровые условия</a:t>
            </a:r>
            <a:br>
              <a:rPr lang="ru-RU" b="1" dirty="0" smtClean="0"/>
            </a:br>
            <a:r>
              <a:rPr lang="ru-RU" b="1" dirty="0" smtClean="0"/>
              <a:t>Вариант 7.2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учителя-олигофренопедагоги</a:t>
            </a:r>
            <a:r>
              <a:rPr lang="ru-RU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воспитатели,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учителя-логопеды,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специальные </a:t>
            </a:r>
            <a:r>
              <a:rPr lang="ru-RU" dirty="0"/>
              <a:t>психологи или </a:t>
            </a:r>
            <a:r>
              <a:rPr lang="ru-RU" dirty="0" smtClean="0"/>
              <a:t>педагоги-психологи,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специалисты </a:t>
            </a:r>
            <a:r>
              <a:rPr lang="ru-RU" dirty="0"/>
              <a:t>по адаптивной </a:t>
            </a:r>
            <a:r>
              <a:rPr lang="ru-RU" dirty="0" smtClean="0"/>
              <a:t>физкультуре,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социальные педагоги,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музыкальный работник,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медицинские </a:t>
            </a:r>
            <a:r>
              <a:rPr lang="ru-RU" dirty="0"/>
              <a:t>работники.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Финансовые условия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7463">
              <a:buNone/>
            </a:pPr>
            <a:r>
              <a:rPr lang="ru-RU" dirty="0"/>
              <a:t>Финансовое обеспечение образования обучающихся с ЗПР осуществляется в соответствии с законодательством Российской Федерации и учетом особенностей, установленных Федеральным законом «Об образовании в Российской Федерации».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Материально-технические </a:t>
            </a:r>
            <a:r>
              <a:rPr lang="ru-RU" b="1" dirty="0" smtClean="0"/>
              <a:t>условия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отражают требования к:</a:t>
            </a:r>
          </a:p>
          <a:p>
            <a:pPr lvl="0"/>
            <a:r>
              <a:rPr lang="ru-RU" dirty="0" smtClean="0"/>
              <a:t>организации </a:t>
            </a:r>
            <a:r>
              <a:rPr lang="ru-RU" dirty="0"/>
              <a:t>пространства, в котором обучается ребёнок с </a:t>
            </a:r>
            <a:r>
              <a:rPr lang="ru-RU" cap="all" dirty="0"/>
              <a:t>ЗПР;</a:t>
            </a:r>
            <a:endParaRPr lang="ru-RU" dirty="0"/>
          </a:p>
          <a:p>
            <a:pPr lvl="0"/>
            <a:r>
              <a:rPr lang="ru-RU" dirty="0"/>
              <a:t>организации временного режима обучения</a:t>
            </a:r>
            <a:r>
              <a:rPr lang="ru-RU" cap="all" dirty="0"/>
              <a:t>;</a:t>
            </a:r>
            <a:endParaRPr lang="ru-RU" dirty="0"/>
          </a:p>
          <a:p>
            <a:pPr lvl="0"/>
            <a:r>
              <a:rPr lang="ru-RU" dirty="0" smtClean="0"/>
              <a:t>техническим средствам </a:t>
            </a:r>
            <a:r>
              <a:rPr lang="ru-RU" dirty="0"/>
              <a:t>обучения обучающихся с </a:t>
            </a:r>
            <a:r>
              <a:rPr lang="ru-RU" cap="all" dirty="0"/>
              <a:t>ЗПР;</a:t>
            </a:r>
            <a:endParaRPr lang="ru-RU" dirty="0"/>
          </a:p>
          <a:p>
            <a:pPr lvl="0"/>
            <a:r>
              <a:rPr lang="ru-RU" dirty="0" smtClean="0"/>
              <a:t>учебникам, рабочим </a:t>
            </a:r>
            <a:r>
              <a:rPr lang="ru-RU" dirty="0"/>
              <a:t>тетрадям, дидактическим материалам, компьютерным инструментам </a:t>
            </a:r>
            <a:r>
              <a:rPr lang="ru-RU" dirty="0" smtClean="0"/>
              <a:t>обучения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Наименование курсов коррекционно-развивающей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435280" cy="4320480"/>
          </a:xfrm>
        </p:spPr>
        <p:txBody>
          <a:bodyPr/>
          <a:lstStyle/>
          <a:p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«Коррекционно-развивающие занятия (логопедические и </a:t>
            </a:r>
            <a:r>
              <a:rPr lang="ru-RU" sz="2800" b="1" cap="all" dirty="0" err="1">
                <a:latin typeface="Times New Roman" pitchFamily="18" charset="0"/>
                <a:cs typeface="Times New Roman" pitchFamily="18" charset="0"/>
              </a:rPr>
              <a:t>психокоррекционные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)»</a:t>
            </a:r>
            <a:r>
              <a:rPr lang="ru-RU" sz="2800" cap="all" dirty="0">
                <a:latin typeface="Times New Roman" pitchFamily="18" charset="0"/>
                <a:cs typeface="Times New Roman" pitchFamily="18" charset="0"/>
              </a:rPr>
              <a:t> (фронтальные и/или индивидуальные занятия</a:t>
            </a:r>
            <a:r>
              <a:rPr lang="ru-RU" sz="2800" cap="all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endParaRPr lang="ru-RU" sz="2800" cap="all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cap="all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Ритмика» </a:t>
            </a:r>
            <a:r>
              <a:rPr lang="ru-RU" sz="2800" cap="all" dirty="0">
                <a:latin typeface="Times New Roman" pitchFamily="18" charset="0"/>
                <a:cs typeface="Times New Roman" pitchFamily="18" charset="0"/>
              </a:rPr>
              <a:t>(фронтальные и/или индивидуальные занятия).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370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АООП для обучающихся с ЗПР</vt:lpstr>
      <vt:lpstr>Наименование предметов</vt:lpstr>
      <vt:lpstr>Срок освоения АООП НОО</vt:lpstr>
      <vt:lpstr>Система условий реализации АООП НОО</vt:lpstr>
      <vt:lpstr>Кадровые условия Вариант 7.1</vt:lpstr>
      <vt:lpstr>Кадровые условия Вариант 7.2</vt:lpstr>
      <vt:lpstr>Финансовые условия</vt:lpstr>
      <vt:lpstr>Материально-технические условия</vt:lpstr>
      <vt:lpstr>Наименование курсов коррекционно-развивающей области</vt:lpstr>
      <vt:lpstr>Коррекционный курс «Ритмика»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ЗПР</dc:title>
  <dc:creator>User</dc:creator>
  <cp:lastModifiedBy>User</cp:lastModifiedBy>
  <cp:revision>14</cp:revision>
  <dcterms:created xsi:type="dcterms:W3CDTF">2018-10-30T13:52:34Z</dcterms:created>
  <dcterms:modified xsi:type="dcterms:W3CDTF">2018-10-31T16:58:00Z</dcterms:modified>
</cp:coreProperties>
</file>