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400" dirty="0"/>
              <a:t>Достаточно ли вы информированы о внедрении ФГОС ОВЗ и УО?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Достаточно ли вы информированы о внедрении ФГОС ОВЗ и УО?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Лист1!$A$3:$A$6</c:f>
              <c:strCache>
                <c:ptCount val="4"/>
                <c:pt idx="0">
                  <c:v>Да</c:v>
                </c:pt>
                <c:pt idx="1">
                  <c:v>Нет</c:v>
                </c:pt>
                <c:pt idx="2">
                  <c:v>Думаю, что нет</c:v>
                </c:pt>
                <c:pt idx="3">
                  <c:v>Не в полном объеме</c:v>
                </c:pt>
              </c:strCache>
            </c:strRef>
          </c:cat>
          <c:val>
            <c:numRef>
              <c:f>Лист1!$B$3:$B$6</c:f>
              <c:numCache>
                <c:formatCode>General</c:formatCode>
                <c:ptCount val="4"/>
                <c:pt idx="0">
                  <c:v>21</c:v>
                </c:pt>
                <c:pt idx="1">
                  <c:v>3</c:v>
                </c:pt>
                <c:pt idx="2">
                  <c:v>13</c:v>
                </c:pt>
                <c:pt idx="3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44352"/>
        <c:axId val="23845888"/>
      </c:barChart>
      <c:catAx>
        <c:axId val="2384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3845888"/>
        <c:crosses val="autoZero"/>
        <c:auto val="1"/>
        <c:lblAlgn val="ctr"/>
        <c:lblOffset val="100"/>
        <c:noMultiLvlLbl val="0"/>
      </c:catAx>
      <c:valAx>
        <c:axId val="23845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844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000" dirty="0"/>
              <a:t>Считаете ли Вы, что введение ФГОС ОВЗ и УО положительно скажется на социализацию и адаптацию обучающихся в современном обществе?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Лист2!$B$3</c:f>
              <c:strCache>
                <c:ptCount val="1"/>
                <c:pt idx="0">
                  <c:v>Считаете ли Вы, что введение ФГОС ОВЗ и УО положительно скажется на социализацию и адаптацию обучающихся в современном обществе?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Лист2!$A$4:$A$6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Лист2!$B$4:$B$6</c:f>
              <c:numCache>
                <c:formatCode>General</c:formatCode>
                <c:ptCount val="3"/>
                <c:pt idx="0">
                  <c:v>21</c:v>
                </c:pt>
                <c:pt idx="1">
                  <c:v>15</c:v>
                </c:pt>
                <c:pt idx="2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49536"/>
        <c:axId val="24051072"/>
      </c:barChart>
      <c:catAx>
        <c:axId val="24049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4051072"/>
        <c:crosses val="autoZero"/>
        <c:auto val="1"/>
        <c:lblAlgn val="ctr"/>
        <c:lblOffset val="100"/>
        <c:noMultiLvlLbl val="0"/>
      </c:catAx>
      <c:valAx>
        <c:axId val="24051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049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000" dirty="0"/>
              <a:t>Достаточны ли Ваши знания о содержании ФГОС </a:t>
            </a:r>
            <a:endParaRPr lang="ru-RU" sz="2000" dirty="0" smtClean="0"/>
          </a:p>
          <a:p>
            <a:pPr>
              <a:defRPr/>
            </a:pPr>
            <a:r>
              <a:rPr lang="ru-RU" sz="2000" dirty="0" smtClean="0"/>
              <a:t>ОВЗ </a:t>
            </a:r>
            <a:r>
              <a:rPr lang="ru-RU" sz="2000" dirty="0"/>
              <a:t>и УО</a:t>
            </a:r>
            <a:r>
              <a:rPr lang="ru-RU" dirty="0"/>
              <a:t>?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Лист3!$B$1</c:f>
              <c:strCache>
                <c:ptCount val="1"/>
                <c:pt idx="0">
                  <c:v>Достаточны ли Ваши знания о содержании ФГОС ОВЗ и УО?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Лист3!$B$2:$B$3</c:f>
              <c:numCache>
                <c:formatCode>General</c:formatCode>
                <c:ptCount val="2"/>
                <c:pt idx="0">
                  <c:v>16</c:v>
                </c:pt>
                <c:pt idx="1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60192"/>
        <c:axId val="34762112"/>
      </c:barChart>
      <c:catAx>
        <c:axId val="34760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34762112"/>
        <c:crosses val="autoZero"/>
        <c:auto val="1"/>
        <c:lblAlgn val="ctr"/>
        <c:lblOffset val="100"/>
        <c:noMultiLvlLbl val="0"/>
      </c:catAx>
      <c:valAx>
        <c:axId val="347621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4760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000" dirty="0"/>
              <a:t>Достаточны ли Ваши  знания нормативных документов по внедрению ФГОС ОВЗ и УО?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Лист4!$B$1</c:f>
              <c:strCache>
                <c:ptCount val="1"/>
                <c:pt idx="0">
                  <c:v>Достаточны ли Ваши  знания нормативных документов по внедрению ФГОС ОВЗ и УО?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Лист4!$B$2:$B$3</c:f>
              <c:numCache>
                <c:formatCode>General</c:formatCode>
                <c:ptCount val="2"/>
                <c:pt idx="0">
                  <c:v>12</c:v>
                </c:pt>
                <c:pt idx="1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361216"/>
        <c:axId val="66912640"/>
      </c:barChart>
      <c:catAx>
        <c:axId val="6636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66912640"/>
        <c:crosses val="autoZero"/>
        <c:auto val="1"/>
        <c:lblAlgn val="ctr"/>
        <c:lblOffset val="100"/>
        <c:noMultiLvlLbl val="0"/>
      </c:catAx>
      <c:valAx>
        <c:axId val="669126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63612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ru-RU" sz="2000" dirty="0"/>
              <a:t>По Вашему мнению: Вы готовы к внедрению ФГОС </a:t>
            </a:r>
            <a:endParaRPr lang="ru-RU" sz="2000" dirty="0" smtClean="0"/>
          </a:p>
          <a:p>
            <a:pPr>
              <a:defRPr sz="2000"/>
            </a:pPr>
            <a:r>
              <a:rPr lang="ru-RU" sz="2000" dirty="0" smtClean="0"/>
              <a:t>ОВЗ </a:t>
            </a:r>
            <a:r>
              <a:rPr lang="ru-RU" sz="2000" dirty="0"/>
              <a:t>и УО?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Лист5!$B$1</c:f>
              <c:strCache>
                <c:ptCount val="1"/>
                <c:pt idx="0">
                  <c:v>По Вашему мнению: Вы готовы к внедрению ФГОС ОВЗ и УО?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Лист5!$A$2:$A$5</c:f>
              <c:strCache>
                <c:ptCount val="4"/>
                <c:pt idx="0">
                  <c:v>Да</c:v>
                </c:pt>
                <c:pt idx="1">
                  <c:v>Нет</c:v>
                </c:pt>
                <c:pt idx="2">
                  <c:v>Думаю, что нет</c:v>
                </c:pt>
                <c:pt idx="3">
                  <c:v>Не в полном объеме</c:v>
                </c:pt>
              </c:strCache>
            </c:strRef>
          </c:cat>
          <c:val>
            <c:numRef>
              <c:f>Лист5!$B$2:$B$5</c:f>
              <c:numCache>
                <c:formatCode>General</c:formatCode>
                <c:ptCount val="4"/>
                <c:pt idx="0">
                  <c:v>10</c:v>
                </c:pt>
                <c:pt idx="1">
                  <c:v>9</c:v>
                </c:pt>
                <c:pt idx="2">
                  <c:v>16</c:v>
                </c:pt>
                <c:pt idx="3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336256"/>
        <c:axId val="68661632"/>
      </c:barChart>
      <c:catAx>
        <c:axId val="6833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68661632"/>
        <c:crosses val="autoZero"/>
        <c:auto val="1"/>
        <c:lblAlgn val="ctr"/>
        <c:lblOffset val="100"/>
        <c:noMultiLvlLbl val="0"/>
      </c:catAx>
      <c:valAx>
        <c:axId val="686616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8336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Лист6!$A$2</c:f>
              <c:strCache>
                <c:ptCount val="1"/>
                <c:pt idx="0">
                  <c:v>Недостаточность метододических рекоментаций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Лист6!$B$1</c:f>
              <c:strCache>
                <c:ptCount val="1"/>
                <c:pt idx="0">
                  <c:v>Какие педагогические затруднения, связанные с введением ФГОС ОВЗ  и УО вы испытываете?</c:v>
                </c:pt>
              </c:strCache>
            </c:strRef>
          </c:cat>
          <c:val>
            <c:numRef>
              <c:f>Лист6!$B$2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</c:ser>
        <c:ser>
          <c:idx val="1"/>
          <c:order val="1"/>
          <c:tx>
            <c:strRef>
              <c:f>Лист6!$A$3</c:f>
              <c:strCache>
                <c:ptCount val="1"/>
                <c:pt idx="0">
                  <c:v>Нет программ и тематического планирования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Лист6!$B$1</c:f>
              <c:strCache>
                <c:ptCount val="1"/>
                <c:pt idx="0">
                  <c:v>Какие педагогические затруднения, связанные с введением ФГОС ОВЗ  и УО вы испытываете?</c:v>
                </c:pt>
              </c:strCache>
            </c:strRef>
          </c:cat>
          <c:val>
            <c:numRef>
              <c:f>Лист6!$B$3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</c:ser>
        <c:ser>
          <c:idx val="2"/>
          <c:order val="2"/>
          <c:tx>
            <c:strRef>
              <c:f>Лист6!$A$4</c:f>
              <c:strCache>
                <c:ptCount val="1"/>
                <c:pt idx="0">
                  <c:v>Недостаточность  методической литературы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Лист6!$B$1</c:f>
              <c:strCache>
                <c:ptCount val="1"/>
                <c:pt idx="0">
                  <c:v>Какие педагогические затруднения, связанные с введением ФГОС ОВЗ  и УО вы испытываете?</c:v>
                </c:pt>
              </c:strCache>
            </c:strRef>
          </c:cat>
          <c:val>
            <c:numRef>
              <c:f>Лист6!$B$4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</c:ser>
        <c:ser>
          <c:idx val="3"/>
          <c:order val="3"/>
          <c:tx>
            <c:strRef>
              <c:f>Лист6!$A$5</c:f>
              <c:strCache>
                <c:ptCount val="1"/>
                <c:pt idx="0">
                  <c:v>Пока нет затруднений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Лист6!$B$1</c:f>
              <c:strCache>
                <c:ptCount val="1"/>
                <c:pt idx="0">
                  <c:v>Какие педагогические затруднения, связанные с введением ФГОС ОВЗ  и УО вы испытываете?</c:v>
                </c:pt>
              </c:strCache>
            </c:strRef>
          </c:cat>
          <c:val>
            <c:numRef>
              <c:f>Лист6!$B$5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4"/>
          <c:order val="4"/>
          <c:tx>
            <c:strRef>
              <c:f>Лист6!$A$6</c:f>
              <c:strCache>
                <c:ptCount val="1"/>
                <c:pt idx="0">
                  <c:v>Другое - материально-технич.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Лист6!$B$1</c:f>
              <c:strCache>
                <c:ptCount val="1"/>
                <c:pt idx="0">
                  <c:v>Какие педагогические затруднения, связанные с введением ФГОС ОВЗ  и УО вы испытываете?</c:v>
                </c:pt>
              </c:strCache>
            </c:strRef>
          </c:cat>
          <c:val>
            <c:numRef>
              <c:f>Лист6!$B$6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045056"/>
        <c:axId val="70431872"/>
      </c:barChart>
      <c:catAx>
        <c:axId val="70045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70431872"/>
        <c:crosses val="autoZero"/>
        <c:auto val="1"/>
        <c:lblAlgn val="ctr"/>
        <c:lblOffset val="100"/>
        <c:noMultiLvlLbl val="0"/>
      </c:catAx>
      <c:valAx>
        <c:axId val="70431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00450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Лист7!$A$2</c:f>
              <c:strCache>
                <c:ptCount val="1"/>
                <c:pt idx="0">
                  <c:v>Метод. лит-ра</c:v>
                </c:pt>
              </c:strCache>
            </c:strRef>
          </c:tx>
          <c:invertIfNegative val="0"/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8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Лист7!$B$1</c:f>
              <c:strCache>
                <c:ptCount val="1"/>
                <c:pt idx="0">
                  <c:v>Какая помощь Вам необходима для реализации ФГОС ОВЗ и УО?</c:v>
                </c:pt>
              </c:strCache>
            </c:strRef>
          </c:cat>
          <c:val>
            <c:numRef>
              <c:f>Лист7!$B$2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Лист7!$A$3</c:f>
              <c:strCache>
                <c:ptCount val="1"/>
                <c:pt idx="0">
                  <c:v>Программы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Лист7!$B$1</c:f>
              <c:strCache>
                <c:ptCount val="1"/>
                <c:pt idx="0">
                  <c:v>Какая помощь Вам необходима для реализации ФГОС ОВЗ и УО?</c:v>
                </c:pt>
              </c:strCache>
            </c:strRef>
          </c:cat>
          <c:val>
            <c:numRef>
              <c:f>Лист7!$B$3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</c:ser>
        <c:ser>
          <c:idx val="2"/>
          <c:order val="2"/>
          <c:tx>
            <c:strRef>
              <c:f>Лист7!$A$4</c:f>
              <c:strCache>
                <c:ptCount val="1"/>
                <c:pt idx="0">
                  <c:v>КПК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Лист7!$B$1</c:f>
              <c:strCache>
                <c:ptCount val="1"/>
                <c:pt idx="0">
                  <c:v>Какая помощь Вам необходима для реализации ФГОС ОВЗ и УО?</c:v>
                </c:pt>
              </c:strCache>
            </c:strRef>
          </c:cat>
          <c:val>
            <c:numRef>
              <c:f>Лист7!$B$4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3"/>
          <c:order val="3"/>
          <c:tx>
            <c:strRef>
              <c:f>Лист7!$A$5</c:f>
              <c:strCache>
                <c:ptCount val="1"/>
                <c:pt idx="0">
                  <c:v>Консультации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Лист7!$B$1</c:f>
              <c:strCache>
                <c:ptCount val="1"/>
                <c:pt idx="0">
                  <c:v>Какая помощь Вам необходима для реализации ФГОС ОВЗ и УО?</c:v>
                </c:pt>
              </c:strCache>
            </c:strRef>
          </c:cat>
          <c:val>
            <c:numRef>
              <c:f>Лист7!$B$5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</c:ser>
        <c:ser>
          <c:idx val="4"/>
          <c:order val="4"/>
          <c:tx>
            <c:strRef>
              <c:f>Лист7!$A$6</c:f>
              <c:strCache>
                <c:ptCount val="1"/>
                <c:pt idx="0">
                  <c:v>Другое - оборудование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Лист7!$B$1</c:f>
              <c:strCache>
                <c:ptCount val="1"/>
                <c:pt idx="0">
                  <c:v>Какая помощь Вам необходима для реализации ФГОС ОВЗ и УО?</c:v>
                </c:pt>
              </c:strCache>
            </c:strRef>
          </c:cat>
          <c:val>
            <c:numRef>
              <c:f>Лист7!$B$6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740800"/>
        <c:axId val="74019968"/>
      </c:barChart>
      <c:catAx>
        <c:axId val="7174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74019968"/>
        <c:crosses val="autoZero"/>
        <c:auto val="1"/>
        <c:lblAlgn val="ctr"/>
        <c:lblOffset val="100"/>
        <c:noMultiLvlLbl val="0"/>
      </c:catAx>
      <c:valAx>
        <c:axId val="740199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1740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271428778444912"/>
          <c:y val="0.24027586948848159"/>
          <c:w val="0.2780838360955063"/>
          <c:h val="0.401124558593349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E4E4-20EA-4EB7-A548-504AB395C556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8BB2-F3CF-471E-A93B-8C89D92B0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316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E4E4-20EA-4EB7-A548-504AB395C556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8BB2-F3CF-471E-A93B-8C89D92B0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8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E4E4-20EA-4EB7-A548-504AB395C556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8BB2-F3CF-471E-A93B-8C89D92B0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36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E4E4-20EA-4EB7-A548-504AB395C556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8BB2-F3CF-471E-A93B-8C89D92B0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15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E4E4-20EA-4EB7-A548-504AB395C556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8BB2-F3CF-471E-A93B-8C89D92B0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62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E4E4-20EA-4EB7-A548-504AB395C556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8BB2-F3CF-471E-A93B-8C89D92B0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77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E4E4-20EA-4EB7-A548-504AB395C556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8BB2-F3CF-471E-A93B-8C89D92B0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00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E4E4-20EA-4EB7-A548-504AB395C556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8BB2-F3CF-471E-A93B-8C89D92B0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11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E4E4-20EA-4EB7-A548-504AB395C556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8BB2-F3CF-471E-A93B-8C89D92B0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763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E4E4-20EA-4EB7-A548-504AB395C556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8BB2-F3CF-471E-A93B-8C89D92B0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02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E4E4-20EA-4EB7-A548-504AB395C556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8BB2-F3CF-471E-A93B-8C89D92B0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63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4E4E4-20EA-4EB7-A548-504AB395C556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A8BB2-F3CF-471E-A93B-8C89D92B0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192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451177"/>
              </p:ext>
            </p:extLst>
          </p:nvPr>
        </p:nvGraphicFramePr>
        <p:xfrm>
          <a:off x="323528" y="332656"/>
          <a:ext cx="7992888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6683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5456709"/>
              </p:ext>
            </p:extLst>
          </p:nvPr>
        </p:nvGraphicFramePr>
        <p:xfrm>
          <a:off x="251520" y="404664"/>
          <a:ext cx="849694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342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0037312"/>
              </p:ext>
            </p:extLst>
          </p:nvPr>
        </p:nvGraphicFramePr>
        <p:xfrm>
          <a:off x="395536" y="332657"/>
          <a:ext cx="806489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799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725118"/>
              </p:ext>
            </p:extLst>
          </p:nvPr>
        </p:nvGraphicFramePr>
        <p:xfrm>
          <a:off x="467544" y="332656"/>
          <a:ext cx="8208912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6780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1352956"/>
              </p:ext>
            </p:extLst>
          </p:nvPr>
        </p:nvGraphicFramePr>
        <p:xfrm>
          <a:off x="323528" y="548680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9720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203089"/>
              </p:ext>
            </p:extLst>
          </p:nvPr>
        </p:nvGraphicFramePr>
        <p:xfrm>
          <a:off x="395536" y="404664"/>
          <a:ext cx="849694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8642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6214945"/>
              </p:ext>
            </p:extLst>
          </p:nvPr>
        </p:nvGraphicFramePr>
        <p:xfrm>
          <a:off x="467544" y="404664"/>
          <a:ext cx="828092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9874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70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ВХОД</dc:creator>
  <cp:lastModifiedBy>ВХОД</cp:lastModifiedBy>
  <cp:revision>2</cp:revision>
  <dcterms:created xsi:type="dcterms:W3CDTF">2018-10-31T08:45:14Z</dcterms:created>
  <dcterms:modified xsi:type="dcterms:W3CDTF">2018-10-31T08:58:05Z</dcterms:modified>
</cp:coreProperties>
</file>