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84" r:id="rId3"/>
    <p:sldId id="265" r:id="rId4"/>
    <p:sldId id="264" r:id="rId5"/>
    <p:sldId id="263" r:id="rId6"/>
    <p:sldId id="262" r:id="rId7"/>
    <p:sldId id="266" r:id="rId8"/>
    <p:sldId id="260" r:id="rId9"/>
    <p:sldId id="269" r:id="rId10"/>
    <p:sldId id="268" r:id="rId11"/>
    <p:sldId id="267" r:id="rId12"/>
    <p:sldId id="273" r:id="rId13"/>
    <p:sldId id="272" r:id="rId14"/>
    <p:sldId id="271" r:id="rId15"/>
    <p:sldId id="270" r:id="rId16"/>
    <p:sldId id="275" r:id="rId17"/>
    <p:sldId id="274" r:id="rId18"/>
    <p:sldId id="256" r:id="rId19"/>
    <p:sldId id="258" r:id="rId20"/>
    <p:sldId id="259" r:id="rId21"/>
    <p:sldId id="257" r:id="rId22"/>
    <p:sldId id="276" r:id="rId23"/>
    <p:sldId id="277" r:id="rId24"/>
    <p:sldId id="278" r:id="rId25"/>
    <p:sldId id="281" r:id="rId26"/>
    <p:sldId id="280" r:id="rId27"/>
    <p:sldId id="282" r:id="rId28"/>
    <p:sldId id="283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5953F3-01B0-45F5-9DFC-737A67FBFCE5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739EDF-825E-49EF-8F7C-E51A28EF0D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-8112621"/>
            <a:ext cx="8784976" cy="1461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Педсовет</a:t>
            </a: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Тема: «Реализация адаптированных основных общеобразовательных программ обучающихся с ОВЗ  и УО в соответствии с ФГОС. Возможности и перспективы»</a:t>
            </a: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профессиональную компетентность педагогов для обеспечения эффективности образовательного процесса в условиях реализации адаптированных основных общеобразовательных программ в соответствии с требованиями ФГОС обучающихся с ОВЗ и УО</a:t>
            </a:r>
          </a:p>
          <a:p>
            <a:endParaRPr lang="ru-RU" sz="1400" dirty="0" smtClean="0"/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Задачи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dirty="0" smtClean="0"/>
              <a:t>1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уровень профессиональной готовности педагогов по проблеме реализации адаптированных основных общеобразовательных программ в соответствии с требованиями ФГОС обучающихся с ОВЗ и УО.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 Проанализировать  условия  и возможности  реализации адаптированных основных общеобразовательных программ в школе  и определение перспектив  реализации инклюзивного образования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Определить   и внести  необходимые коррективы в план мероприятий по организации и реализации успешного перехода школы на ФГОС ОВЗ и УО с учётом положительных и отрицательных тенденций, выявленных в ходе анализа.  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12936"/>
          <a:stretch/>
        </p:blipFill>
        <p:spPr bwMode="auto">
          <a:xfrm>
            <a:off x="743296" y="620688"/>
            <a:ext cx="7496175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8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13622" b="8902"/>
          <a:stretch/>
        </p:blipFill>
        <p:spPr bwMode="auto">
          <a:xfrm>
            <a:off x="395536" y="476672"/>
            <a:ext cx="8356172" cy="58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9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3571"/>
          <a:stretch/>
        </p:blipFill>
        <p:spPr bwMode="auto">
          <a:xfrm>
            <a:off x="251520" y="188640"/>
            <a:ext cx="8327333" cy="63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6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13168"/>
          <a:stretch/>
        </p:blipFill>
        <p:spPr bwMode="auto">
          <a:xfrm>
            <a:off x="683568" y="260648"/>
            <a:ext cx="7734300" cy="63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r="13934"/>
          <a:stretch/>
        </p:blipFill>
        <p:spPr bwMode="auto">
          <a:xfrm>
            <a:off x="395536" y="188640"/>
            <a:ext cx="8235305" cy="638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3772"/>
          <a:stretch/>
        </p:blipFill>
        <p:spPr bwMode="auto">
          <a:xfrm>
            <a:off x="827584" y="692696"/>
            <a:ext cx="7898861" cy="60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4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r="13042"/>
          <a:stretch/>
        </p:blipFill>
        <p:spPr bwMode="auto">
          <a:xfrm>
            <a:off x="251520" y="188640"/>
            <a:ext cx="837571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8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3777" b="10077"/>
          <a:stretch/>
        </p:blipFill>
        <p:spPr bwMode="auto">
          <a:xfrm>
            <a:off x="179512" y="450221"/>
            <a:ext cx="863942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9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55471" cy="1224137"/>
          </a:xfrm>
        </p:spPr>
        <p:txBody>
          <a:bodyPr/>
          <a:lstStyle/>
          <a:p>
            <a:pPr algn="r"/>
            <a:r>
              <a:rPr lang="ru-RU" sz="2000" dirty="0"/>
              <a:t>Приложение N 1</a:t>
            </a:r>
            <a:br>
              <a:rPr lang="ru-RU" sz="2000" dirty="0"/>
            </a:br>
            <a:r>
              <a:rPr lang="ru-RU" sz="2000" dirty="0"/>
              <a:t>к СанПиН 2.4.2.3286-15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 smtClean="0"/>
              <a:t>КОМПЛЕКТОВАНИЕ </a:t>
            </a:r>
            <a:r>
              <a:rPr lang="ru-RU" sz="2400" dirty="0"/>
              <a:t>КЛАССОВ (ГРУПП) ДЛЯ ОБУЧАЮЩИХСЯ С ОВЗ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54584"/>
              </p:ext>
            </p:extLst>
          </p:nvPr>
        </p:nvGraphicFramePr>
        <p:xfrm>
          <a:off x="467543" y="1988839"/>
          <a:ext cx="8352928" cy="4608513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698581"/>
                <a:gridCol w="3522000"/>
                <a:gridCol w="822025"/>
                <a:gridCol w="1155161"/>
                <a:gridCol w="1155161"/>
              </a:tblGrid>
              <a:tr h="303014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/>
                      </a:r>
                      <a:br>
                        <a:rPr lang="ru-RU" sz="1600" dirty="0">
                          <a:effectLst/>
                        </a:rPr>
                      </a:br>
                      <a:endParaRPr lang="ru-RU" sz="1600" dirty="0">
                        <a:effectLst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 ОВЗ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Варианты программ образования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 вариант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 вариант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 вариант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 вариант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60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максимальное количество обучающихся</a:t>
                      </a:r>
                      <a:br>
                        <a:rPr lang="ru-RU" sz="1600" dirty="0">
                          <a:effectLst/>
                        </a:rPr>
                      </a:b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3443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Слабослышащие и позднооглохшие обучающиеся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2 слабослышащих или позднооглохших обучающихся в классе в условиях инклюзии. Общая наполняемость класса: при 1 слабослышащем или позднооглохшем - не более 25 обучающихся, при 2 слабослышащих или позднооглохших - не более 20 обучающихся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I отделение: 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II отделение: 6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1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37535"/>
              </p:ext>
            </p:extLst>
          </p:nvPr>
        </p:nvGraphicFramePr>
        <p:xfrm>
          <a:off x="395535" y="332656"/>
          <a:ext cx="8424937" cy="63218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23154"/>
                <a:gridCol w="4096528"/>
                <a:gridCol w="766420"/>
                <a:gridCol w="1011319"/>
                <a:gridCol w="927516"/>
              </a:tblGrid>
              <a:tr h="461278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</a:b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Вид ОВЗ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Варианты программ образования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4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1 вариант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2 вариант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3 вариант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4 вариант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максимальное количество обучающихся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</a:b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7160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Слабовидящие обучающиеся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2 слабовидящих обучающихся в классе в условиях инклюзии. Общая наполняемость класса: при 1 слабовидящем - не более 25 обучающихся, при 2 слабовидящих - не более 20 обучающихся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12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9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439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Обучающиеся с тяжелыми нарушениями речи (ТНР)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5 обучающихся с ТНР в классе в условиях инклюзии. Общая наполняемость класса - не более 25 обучающихся.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12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160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Обучающиеся с нарушениями опорно-двигательного аппарата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2 обучающихся с НОДА в классе в условиях инклюзии. Общая наполняемость класса: при 1 обучающемся с НОДА - не более 20 обучающихся, при 2 - не более 15 обучающихся.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5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5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5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8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424936" cy="648072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srgbClr val="FF0000"/>
                </a:solidFill>
              </a:rPr>
              <a:t>Повестка педсовета: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1.	Инклюзивное образование: от понятия к образовательной практике. </a:t>
            </a:r>
            <a:r>
              <a:rPr lang="ru-RU" sz="1600" dirty="0" err="1">
                <a:solidFill>
                  <a:prstClr val="black"/>
                </a:solidFill>
              </a:rPr>
              <a:t>Лехтина</a:t>
            </a:r>
            <a:r>
              <a:rPr lang="ru-RU" sz="1600" dirty="0">
                <a:solidFill>
                  <a:prstClr val="black"/>
                </a:solidFill>
              </a:rPr>
              <a:t> Л.П., директор школы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2.	Анализ мониторинга «Самоанализ деятельности образовательной организации по созданию условий для обучения детей-инвалидов и детей с ОВЗ. Злобина Н.С., заместитель директора по УВР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3.	Деятельность </a:t>
            </a:r>
            <a:r>
              <a:rPr lang="ru-RU" sz="1600" dirty="0" err="1">
                <a:solidFill>
                  <a:prstClr val="black"/>
                </a:solidFill>
              </a:rPr>
              <a:t>ПМПк</a:t>
            </a:r>
            <a:r>
              <a:rPr lang="ru-RU" sz="1600" dirty="0">
                <a:solidFill>
                  <a:prstClr val="black"/>
                </a:solidFill>
              </a:rPr>
              <a:t> в школе.  </a:t>
            </a:r>
            <a:r>
              <a:rPr lang="ru-RU" sz="1600" dirty="0" err="1">
                <a:solidFill>
                  <a:prstClr val="black"/>
                </a:solidFill>
              </a:rPr>
              <a:t>Фефелова</a:t>
            </a:r>
            <a:r>
              <a:rPr lang="ru-RU" sz="1600" dirty="0">
                <a:solidFill>
                  <a:prstClr val="black"/>
                </a:solidFill>
              </a:rPr>
              <a:t> И.Н, учитель начальных классов, председатель </a:t>
            </a:r>
            <a:r>
              <a:rPr lang="ru-RU" sz="1600" dirty="0" err="1">
                <a:solidFill>
                  <a:prstClr val="black"/>
                </a:solidFill>
              </a:rPr>
              <a:t>ПМПк</a:t>
            </a:r>
            <a:endParaRPr lang="ru-RU" sz="16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4.	Условия и возможности  реализации адаптированных основных общеобразовательных программ  в соответствии с требованиями к результатам освоения обучающимися с ОВЗ. -   представление итогов работы групп      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5.	Специальные условия, необходимые при проведении итоговой аттестации для детей с ОВЗ – результаты работы группы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6.	Адаптивная физкультура для детей с ОВЗ. Жидких О.И., учитель начальных классов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7.	 Организация внеурочной деятельности в соответствии с требованиями федерального государственного образовательного стандарта для обучающихся с ОВЗ. Маркова А.П., заместитель директора по ВР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8.	Специальные требования  к  результатам освоения обучающимися программы коррекционной работы. -  выступления групп.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9.	Психолого-педагогическое сопровождение обучающихся в соответствии с требованиями ФГОС для обучающихся с ОВЗ и УО. (из опыта работы – Морозова М.В., педагог-психолог)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10.	Локальные акты  МБОУ «СОШ № 30» по обеспечению инклюзивного образования. – выступление группы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</a:rPr>
              <a:t>11.	Разное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6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74596"/>
              </p:ext>
            </p:extLst>
          </p:nvPr>
        </p:nvGraphicFramePr>
        <p:xfrm>
          <a:off x="323528" y="29135"/>
          <a:ext cx="8424937" cy="661080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56184"/>
                <a:gridCol w="1944216"/>
                <a:gridCol w="936104"/>
                <a:gridCol w="1368152"/>
                <a:gridCol w="2520281"/>
              </a:tblGrid>
              <a:tr h="185629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/>
                      </a:r>
                      <a:b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</a:b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Вид ОВЗ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Варианты программ образования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1 вариант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2 </a:t>
                      </a:r>
                      <a:r>
                        <a:rPr lang="ru-RU" sz="1200" b="1" dirty="0" smtClean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в.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3 вариант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4 вариант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максимальное количество </a:t>
                      </a:r>
                      <a:r>
                        <a:rPr lang="ru-RU" sz="1200" b="1" dirty="0" smtClean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обучающихся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329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Обучающиеся с задержкой психического развития (ЗПР)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4 обучающихся с ЗПР в классе в условиях инклюзии. Общая наполняемость класса - не более 25 обучающихся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12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Вариант не предусмотрен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514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Обучающиеся с умственной отсталостью (интеллектуальными нарушениями)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-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-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12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5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033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Verdana"/>
                          <a:ea typeface="Times New Roman"/>
                          <a:cs typeface="Verdana"/>
                        </a:rPr>
                        <a:t>Обучающиеся с расстройствами аутистического спектра (РАС)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2 обучающихся с РАС в классе в условиях инклюзии. Общая наполняемость класса: при 1 обучающемся с РАС - не более 20 обучающихся, при 2 обучающихся с РАС - не более 15 обучающихся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2 обучающихся с РАС в классе в условиях инклюзии при общей наполняемости класса не более 12 обучающихся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1 обучающего с РАС в классе в условиях инклюзии при общей наполняемости класса не более 9 обучающихся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  <a:cs typeface="Verdana"/>
                        </a:rPr>
                        <a:t>Не более 1 обучающего с РАС в классе в условиях инклюзии при общей наполняемости класса не более 5 обучающихся (не более 2-х обучающихся с РАС в классе с обучающимися с умственной отсталостью (нарушениями интеллекта)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95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13256"/>
          <a:stretch/>
        </p:blipFill>
        <p:spPr bwMode="auto">
          <a:xfrm>
            <a:off x="251520" y="337377"/>
            <a:ext cx="8640960" cy="625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r="12656"/>
          <a:stretch/>
        </p:blipFill>
        <p:spPr bwMode="auto">
          <a:xfrm>
            <a:off x="899592" y="260648"/>
            <a:ext cx="7410450" cy="612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8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2975" r="12958" b="8411"/>
          <a:stretch/>
        </p:blipFill>
        <p:spPr bwMode="auto">
          <a:xfrm>
            <a:off x="683568" y="188640"/>
            <a:ext cx="800586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5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6806" r="13373"/>
          <a:stretch/>
        </p:blipFill>
        <p:spPr bwMode="auto">
          <a:xfrm>
            <a:off x="395536" y="416471"/>
            <a:ext cx="856559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4296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5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" y="0"/>
            <a:ext cx="919899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307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0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70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6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6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r="13082" b="9021"/>
          <a:stretch/>
        </p:blipFill>
        <p:spPr bwMode="auto">
          <a:xfrm>
            <a:off x="-21729" y="116632"/>
            <a:ext cx="9144000" cy="624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-3398" r="14385" b="12460"/>
          <a:stretch/>
        </p:blipFill>
        <p:spPr bwMode="auto">
          <a:xfrm>
            <a:off x="323528" y="116632"/>
            <a:ext cx="8652387" cy="62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2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r="13271" b="8549"/>
          <a:stretch/>
        </p:blipFill>
        <p:spPr bwMode="auto">
          <a:xfrm>
            <a:off x="156292" y="160436"/>
            <a:ext cx="8957942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4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3013"/>
          <a:stretch/>
        </p:blipFill>
        <p:spPr bwMode="auto">
          <a:xfrm>
            <a:off x="395536" y="248444"/>
            <a:ext cx="833133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r="13123"/>
          <a:stretch/>
        </p:blipFill>
        <p:spPr bwMode="auto">
          <a:xfrm>
            <a:off x="755576" y="476672"/>
            <a:ext cx="7813497" cy="589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r="13367"/>
          <a:stretch/>
        </p:blipFill>
        <p:spPr bwMode="auto">
          <a:xfrm>
            <a:off x="179512" y="148612"/>
            <a:ext cx="8798737" cy="667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6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r="13155"/>
          <a:stretch/>
        </p:blipFill>
        <p:spPr bwMode="auto">
          <a:xfrm>
            <a:off x="611560" y="260648"/>
            <a:ext cx="7918315" cy="6038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115</TotalTime>
  <Words>521</Words>
  <Application>Microsoft Office PowerPoint</Application>
  <PresentationFormat>Экран (4:3)</PresentationFormat>
  <Paragraphs>122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Приложение N 1 к СанПиН 2.4.2.3286-15  КОМПЛЕКТОВАНИЕ КЛАССОВ (ГРУПП) ДЛЯ ОБУЧАЮЩИХСЯ С ОВЗ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Приложение N 1 к СанПиН 2.4.2.3286-15  КОМПЛЕКТОВАНИЕ КЛАССОВ (ГРУПП) ДЛЯ ОБУЧАЮЩИХСЯ С ОВЗ</dc:title>
  <dc:creator>2</dc:creator>
  <cp:lastModifiedBy>2</cp:lastModifiedBy>
  <cp:revision>9</cp:revision>
  <dcterms:created xsi:type="dcterms:W3CDTF">2018-10-30T13:12:37Z</dcterms:created>
  <dcterms:modified xsi:type="dcterms:W3CDTF">2018-10-30T15:07:37Z</dcterms:modified>
</cp:coreProperties>
</file>