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Параллелограмм 6"/>
          <p:cNvSpPr/>
          <p:nvPr/>
        </p:nvSpPr>
        <p:spPr>
          <a:xfrm rot="18919285">
            <a:off x="-547866" y="792195"/>
            <a:ext cx="1846765" cy="76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746497" y="6362700"/>
            <a:ext cx="343904" cy="3581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>
                <a:solidFill>
                  <a:srgbClr val="FF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Рисунок 9" descr="Рисунок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90605" y="258761"/>
            <a:ext cx="1675731" cy="626610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714375" marR="0" indent="-2571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1208314" marR="0" indent="-293914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17145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Smeta2019@roskvantorium.r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np-education.r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856014" y="3182523"/>
            <a:ext cx="9309101" cy="1652549"/>
          </a:xfrm>
          <a:prstGeom prst="rect">
            <a:avLst/>
          </a:prstGeom>
        </p:spPr>
        <p:txBody>
          <a:bodyPr anchor="t"/>
          <a:lstStyle>
            <a:lvl1pPr algn="l">
              <a:defRPr sz="3200"/>
            </a:lvl1pPr>
          </a:lstStyle>
          <a:p>
            <a:r>
              <a:t>О создании федеральной сети Центров образования цифрового и гуманитарного профилей «Точка роста» </a:t>
            </a:r>
          </a:p>
        </p:txBody>
      </p:sp>
      <p:grpSp>
        <p:nvGrpSpPr>
          <p:cNvPr id="37" name="Группа 9"/>
          <p:cNvGrpSpPr/>
          <p:nvPr/>
        </p:nvGrpSpPr>
        <p:grpSpPr>
          <a:xfrm>
            <a:off x="7295221" y="5407388"/>
            <a:ext cx="4466779" cy="1148490"/>
            <a:chOff x="0" y="0"/>
            <a:chExt cx="4466778" cy="1148489"/>
          </a:xfrm>
        </p:grpSpPr>
        <p:pic>
          <p:nvPicPr>
            <p:cNvPr id="34" name="Рисунок 3" descr="Рисунок 3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18495" b="28755"/>
            <a:stretch>
              <a:fillRect/>
            </a:stretch>
          </p:blipFill>
          <p:spPr>
            <a:xfrm>
              <a:off x="0" y="113666"/>
              <a:ext cx="1845977" cy="9737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" name="Рисунок 4" descr="Рисунок 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98198" y="52546"/>
              <a:ext cx="837849" cy="10959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" name="Рисунок 5" descr="Рисунок 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479354" y="-1"/>
              <a:ext cx="987425" cy="10959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8" name="Рисунок 8" descr="Рисунок 8"/>
          <p:cNvPicPr>
            <a:picLocks noChangeAspect="1"/>
          </p:cNvPicPr>
          <p:nvPr/>
        </p:nvPicPr>
        <p:blipFill>
          <a:blip r:embed="rId5">
            <a:extLst/>
          </a:blip>
          <a:srcRect l="27307" t="8943" r="20023" b="77236"/>
          <a:stretch>
            <a:fillRect/>
          </a:stretch>
        </p:blipFill>
        <p:spPr>
          <a:xfrm>
            <a:off x="1750431" y="413700"/>
            <a:ext cx="5674736" cy="2106343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Параллелограмм 10"/>
          <p:cNvSpPr/>
          <p:nvPr/>
        </p:nvSpPr>
        <p:spPr>
          <a:xfrm rot="18919285">
            <a:off x="-1047360" y="4355574"/>
            <a:ext cx="3536020" cy="1471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Box 7"/>
          <p:cNvSpPr txBox="1">
            <a:spLocks noGrp="1"/>
          </p:cNvSpPr>
          <p:nvPr>
            <p:ph type="sldNum" sz="quarter" idx="2"/>
          </p:nvPr>
        </p:nvSpPr>
        <p:spPr>
          <a:xfrm>
            <a:off x="11746497" y="6362699"/>
            <a:ext cx="343903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26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278038"/>
            <a:ext cx="8053614" cy="91757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Фирменный стиль</a:t>
            </a:r>
          </a:p>
        </p:txBody>
      </p:sp>
      <p:sp>
        <p:nvSpPr>
          <p:cNvPr id="127" name="Объект 2"/>
          <p:cNvSpPr txBox="1">
            <a:spLocks noGrp="1"/>
          </p:cNvSpPr>
          <p:nvPr>
            <p:ph type="body" sz="quarter" idx="1"/>
          </p:nvPr>
        </p:nvSpPr>
        <p:spPr>
          <a:xfrm>
            <a:off x="1155699" y="1431925"/>
            <a:ext cx="9101485" cy="968375"/>
          </a:xfrm>
          <a:prstGeom prst="rect">
            <a:avLst/>
          </a:prstGeom>
        </p:spPr>
        <p:txBody>
          <a:bodyPr/>
          <a:lstStyle>
            <a:lvl1pPr marL="0" indent="0" algn="just">
              <a:buSzTx/>
              <a:buNone/>
              <a:defRPr sz="2000"/>
            </a:lvl1pPr>
          </a:lstStyle>
          <a:p>
            <a:r>
              <a:t>Символика проекта и правила ее использования в различных задачах по оформлению печатной, цифровой, сувенирной и прочей продукции описаны в кратком руководстве по фирменному стилю.</a:t>
            </a:r>
          </a:p>
        </p:txBody>
      </p:sp>
      <p:pic>
        <p:nvPicPr>
          <p:cNvPr id="128" name="Рисунок 2" descr="Рисунок 2"/>
          <p:cNvPicPr>
            <a:picLocks noChangeAspect="1"/>
          </p:cNvPicPr>
          <p:nvPr/>
        </p:nvPicPr>
        <p:blipFill>
          <a:blip r:embed="rId2">
            <a:extLst/>
          </a:blip>
          <a:srcRect b="60386"/>
          <a:stretch>
            <a:fillRect/>
          </a:stretch>
        </p:blipFill>
        <p:spPr>
          <a:xfrm>
            <a:off x="1176338" y="3106058"/>
            <a:ext cx="3295224" cy="1262744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Объект 2"/>
          <p:cNvSpPr txBox="1"/>
          <p:nvPr/>
        </p:nvSpPr>
        <p:spPr>
          <a:xfrm>
            <a:off x="1175657" y="2569030"/>
            <a:ext cx="2510974" cy="492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000"/>
              </a:spcBef>
              <a:defRPr sz="14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Основной логотип </a:t>
            </a:r>
            <a:br/>
            <a:r>
              <a:t>и вспомогательные версии</a:t>
            </a:r>
          </a:p>
        </p:txBody>
      </p:sp>
      <p:sp>
        <p:nvSpPr>
          <p:cNvPr id="130" name="Объект 2"/>
          <p:cNvSpPr txBox="1"/>
          <p:nvPr/>
        </p:nvSpPr>
        <p:spPr>
          <a:xfrm>
            <a:off x="4804230" y="2554515"/>
            <a:ext cx="2993571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4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Декоративные элементы</a:t>
            </a:r>
          </a:p>
        </p:txBody>
      </p:sp>
      <p:pic>
        <p:nvPicPr>
          <p:cNvPr id="131" name="Рисунок 24" descr="Рисунок 24"/>
          <p:cNvPicPr>
            <a:picLocks noChangeAspect="1"/>
          </p:cNvPicPr>
          <p:nvPr/>
        </p:nvPicPr>
        <p:blipFill>
          <a:blip r:embed="rId2">
            <a:extLst/>
          </a:blip>
          <a:srcRect t="52817" r="36154" b="22140"/>
          <a:stretch>
            <a:fillRect/>
          </a:stretch>
        </p:blipFill>
        <p:spPr>
          <a:xfrm>
            <a:off x="1210657" y="4390328"/>
            <a:ext cx="1552575" cy="5890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Рисунок 25" descr="Рисунок 25"/>
          <p:cNvPicPr>
            <a:picLocks noChangeAspect="1"/>
          </p:cNvPicPr>
          <p:nvPr/>
        </p:nvPicPr>
        <p:blipFill>
          <a:blip r:embed="rId2">
            <a:extLst/>
          </a:blip>
          <a:srcRect t="84234" r="44522"/>
          <a:stretch>
            <a:fillRect/>
          </a:stretch>
        </p:blipFill>
        <p:spPr>
          <a:xfrm>
            <a:off x="2999374" y="4540279"/>
            <a:ext cx="1349069" cy="3708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Рисунок 4" descr="Рисунок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61198" y="4973620"/>
            <a:ext cx="3065735" cy="539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Рисунок 6" descr="Рисунок 6"/>
          <p:cNvPicPr>
            <a:picLocks noChangeAspect="1"/>
          </p:cNvPicPr>
          <p:nvPr/>
        </p:nvPicPr>
        <p:blipFill>
          <a:blip r:embed="rId4">
            <a:extLst/>
          </a:blip>
          <a:srcRect b="55431"/>
          <a:stretch>
            <a:fillRect/>
          </a:stretch>
        </p:blipFill>
        <p:spPr>
          <a:xfrm>
            <a:off x="1175657" y="5756950"/>
            <a:ext cx="1566489" cy="7147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Рисунок 30" descr="Рисунок 30"/>
          <p:cNvPicPr>
            <a:picLocks noChangeAspect="1"/>
          </p:cNvPicPr>
          <p:nvPr/>
        </p:nvPicPr>
        <p:blipFill>
          <a:blip r:embed="rId4">
            <a:extLst/>
          </a:blip>
          <a:srcRect t="55922"/>
          <a:stretch>
            <a:fillRect/>
          </a:stretch>
        </p:blipFill>
        <p:spPr>
          <a:xfrm>
            <a:off x="2889397" y="5775528"/>
            <a:ext cx="1566490" cy="70691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8" name="Группа 14"/>
          <p:cNvGrpSpPr/>
          <p:nvPr/>
        </p:nvGrpSpPr>
        <p:grpSpPr>
          <a:xfrm>
            <a:off x="4815115" y="3133724"/>
            <a:ext cx="2757261" cy="3314676"/>
            <a:chOff x="0" y="0"/>
            <a:chExt cx="2757260" cy="3314674"/>
          </a:xfrm>
        </p:grpSpPr>
        <p:pic>
          <p:nvPicPr>
            <p:cNvPr id="136" name="Рисунок 10" descr="Рисунок 10"/>
            <p:cNvPicPr>
              <a:picLocks noChangeAspect="1"/>
            </p:cNvPicPr>
            <p:nvPr/>
          </p:nvPicPr>
          <p:blipFill>
            <a:blip r:embed="rId5">
              <a:extLst/>
            </a:blip>
            <a:srcRect t="13947" b="13296"/>
            <a:stretch>
              <a:fillRect/>
            </a:stretch>
          </p:blipFill>
          <p:spPr>
            <a:xfrm>
              <a:off x="0" y="0"/>
              <a:ext cx="2757260" cy="14099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7" name="Рисунок 12" descr="Рисунок 12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15382" y="1513126"/>
              <a:ext cx="2641879" cy="18015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9" name="Объект 2"/>
          <p:cNvSpPr txBox="1"/>
          <p:nvPr/>
        </p:nvSpPr>
        <p:spPr>
          <a:xfrm>
            <a:off x="8014155" y="2529115"/>
            <a:ext cx="2399846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4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Варианты вывесок</a:t>
            </a:r>
          </a:p>
        </p:txBody>
      </p:sp>
      <p:pic>
        <p:nvPicPr>
          <p:cNvPr id="140" name="Рисунок 16" descr="Рисунок 16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096278" y="3149600"/>
            <a:ext cx="1350798" cy="1168400"/>
          </a:xfrm>
          <a:prstGeom prst="rect">
            <a:avLst/>
          </a:prstGeom>
          <a:ln>
            <a:solidFill>
              <a:srgbClr val="808080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pic>
        <p:nvPicPr>
          <p:cNvPr id="141" name="Рисунок 18" descr="Рисунок 18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105775" y="4486275"/>
            <a:ext cx="3578225" cy="1336532"/>
          </a:xfrm>
          <a:prstGeom prst="rect">
            <a:avLst/>
          </a:prstGeom>
          <a:ln>
            <a:solidFill>
              <a:srgbClr val="808080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pic>
        <p:nvPicPr>
          <p:cNvPr id="142" name="Рисунок 20" descr="Рисунок 20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610725" y="3136900"/>
            <a:ext cx="2022475" cy="1201588"/>
          </a:xfrm>
          <a:prstGeom prst="rect">
            <a:avLst/>
          </a:prstGeom>
          <a:ln>
            <a:solidFill>
              <a:srgbClr val="808080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Box 7"/>
          <p:cNvSpPr txBox="1">
            <a:spLocks noGrp="1"/>
          </p:cNvSpPr>
          <p:nvPr>
            <p:ph type="sldNum" sz="quarter" idx="2"/>
          </p:nvPr>
        </p:nvSpPr>
        <p:spPr>
          <a:xfrm>
            <a:off x="11746497" y="6362699"/>
            <a:ext cx="343903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145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242300" cy="917575"/>
          </a:xfrm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Требования к примерному перечню </a:t>
            </a:r>
            <a:br/>
            <a:r>
              <a:t>оборудования и средств обучения</a:t>
            </a:r>
          </a:p>
        </p:txBody>
      </p:sp>
      <p:sp>
        <p:nvSpPr>
          <p:cNvPr id="146" name="Объект 2"/>
          <p:cNvSpPr txBox="1">
            <a:spLocks noGrp="1"/>
          </p:cNvSpPr>
          <p:nvPr>
            <p:ph type="body" sz="quarter" idx="1"/>
          </p:nvPr>
        </p:nvSpPr>
        <p:spPr>
          <a:xfrm>
            <a:off x="1143000" y="1825625"/>
            <a:ext cx="9014791" cy="1501775"/>
          </a:xfrm>
          <a:prstGeom prst="rect">
            <a:avLst/>
          </a:prstGeom>
        </p:spPr>
        <p:txBody>
          <a:bodyPr/>
          <a:lstStyle/>
          <a:p>
            <a:pPr marL="0" indent="0" algn="just">
              <a:lnSpc>
                <a:spcPct val="100000"/>
              </a:lnSpc>
              <a:buSzTx/>
              <a:buNone/>
              <a:defRPr sz="2000"/>
            </a:pPr>
            <a:r>
              <a:t>До 20.04 направить на электронный адрес: </a:t>
            </a:r>
          </a:p>
          <a:p>
            <a:pPr marL="0" indent="0" algn="just">
              <a:lnSpc>
                <a:spcPct val="100000"/>
              </a:lnSpc>
              <a:buSzTx/>
              <a:buNone/>
              <a:defRPr sz="2000"/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Smeta2019@roskvantorium.ru</a:t>
            </a:r>
            <a:r>
              <a:t> заполненный по направленному шаблону типовой инфраструктурный лист в соответствии с Приложением №2 к Методическим рекомендациям.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Box 7"/>
          <p:cNvSpPr txBox="1">
            <a:spLocks noGrp="1"/>
          </p:cNvSpPr>
          <p:nvPr>
            <p:ph type="sldNum" sz="quarter" idx="2"/>
          </p:nvPr>
        </p:nvSpPr>
        <p:spPr>
          <a:xfrm>
            <a:off x="11746497" y="6362699"/>
            <a:ext cx="343903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149" name="Заголовок 1"/>
          <p:cNvSpPr txBox="1">
            <a:spLocks noGrp="1"/>
          </p:cNvSpPr>
          <p:nvPr>
            <p:ph type="title"/>
          </p:nvPr>
        </p:nvSpPr>
        <p:spPr>
          <a:xfrm>
            <a:off x="1104899" y="365125"/>
            <a:ext cx="7356931" cy="917575"/>
          </a:xfrm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Требования к кадровому составу </a:t>
            </a:r>
            <a:br/>
            <a:r>
              <a:t>и штатной численности </a:t>
            </a:r>
          </a:p>
        </p:txBody>
      </p:sp>
      <p:sp>
        <p:nvSpPr>
          <p:cNvPr id="150" name="Прямоугольник 5"/>
          <p:cNvSpPr txBox="1"/>
          <p:nvPr/>
        </p:nvSpPr>
        <p:spPr>
          <a:xfrm>
            <a:off x="1321633" y="2381069"/>
            <a:ext cx="5522601" cy="2624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174625" indent="-174625">
              <a:lnSpc>
                <a:spcPct val="115000"/>
              </a:lnSpc>
              <a:buClr>
                <a:srgbClr val="FF0000"/>
              </a:buClr>
              <a:buSzPct val="100000"/>
              <a:buFont typeface="Arial"/>
              <a:buChar char="•"/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Руководитель</a:t>
            </a:r>
          </a:p>
          <a:p>
            <a:pPr marL="174625" indent="-174625">
              <a:lnSpc>
                <a:spcPct val="115000"/>
              </a:lnSpc>
              <a:buClr>
                <a:srgbClr val="FF0000"/>
              </a:buClr>
              <a:buSzPct val="100000"/>
              <a:buFont typeface="Arial"/>
              <a:buChar char="•"/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Педагог дополнительного образования</a:t>
            </a:r>
          </a:p>
          <a:p>
            <a:pPr marL="174625" indent="-174625">
              <a:lnSpc>
                <a:spcPct val="115000"/>
              </a:lnSpc>
              <a:buClr>
                <a:srgbClr val="FF0000"/>
              </a:buClr>
              <a:buSzPct val="100000"/>
              <a:buFont typeface="Arial"/>
              <a:buChar char="•"/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Педагог по шахматам</a:t>
            </a:r>
          </a:p>
          <a:p>
            <a:pPr marL="174625" indent="-174625">
              <a:lnSpc>
                <a:spcPct val="115000"/>
              </a:lnSpc>
              <a:buClr>
                <a:srgbClr val="FF0000"/>
              </a:buClr>
              <a:buSzPct val="100000"/>
              <a:buFont typeface="Arial"/>
              <a:buChar char="•"/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Педагог-организатор</a:t>
            </a:r>
          </a:p>
          <a:p>
            <a:pPr marL="174625" indent="-174625">
              <a:lnSpc>
                <a:spcPct val="115000"/>
              </a:lnSpc>
              <a:buClr>
                <a:srgbClr val="FF0000"/>
              </a:buClr>
              <a:buSzPct val="100000"/>
              <a:buFont typeface="Arial"/>
              <a:buChar char="•"/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Педагог по предмету «Физкультура и ОБЖ»</a:t>
            </a:r>
          </a:p>
          <a:p>
            <a:pPr marL="174625" indent="-174625">
              <a:lnSpc>
                <a:spcPct val="115000"/>
              </a:lnSpc>
              <a:buClr>
                <a:srgbClr val="FF0000"/>
              </a:buClr>
              <a:buSzPct val="100000"/>
              <a:buFont typeface="Arial"/>
              <a:buChar char="•"/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Педагог по предмету «Технология»</a:t>
            </a:r>
          </a:p>
          <a:p>
            <a:pPr marL="174625" indent="-174625">
              <a:lnSpc>
                <a:spcPct val="115000"/>
              </a:lnSpc>
              <a:buClr>
                <a:srgbClr val="FF0000"/>
              </a:buClr>
              <a:buSzPct val="100000"/>
              <a:buFont typeface="Arial"/>
              <a:buChar char="•"/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Педагог по предмету «Информатика»</a:t>
            </a:r>
          </a:p>
        </p:txBody>
      </p:sp>
      <p:sp>
        <p:nvSpPr>
          <p:cNvPr id="151" name="Правая фигурная скобка 6"/>
          <p:cNvSpPr/>
          <p:nvPr/>
        </p:nvSpPr>
        <p:spPr>
          <a:xfrm>
            <a:off x="6914508" y="2342507"/>
            <a:ext cx="410967" cy="2722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669"/>
                  <a:pt x="10800" y="1494"/>
                </a:cubicBezTo>
                <a:lnTo>
                  <a:pt x="10800" y="9306"/>
                </a:lnTo>
                <a:cubicBezTo>
                  <a:pt x="10800" y="10131"/>
                  <a:pt x="15635" y="10800"/>
                  <a:pt x="21600" y="10800"/>
                </a:cubicBezTo>
                <a:cubicBezTo>
                  <a:pt x="15635" y="10800"/>
                  <a:pt x="10800" y="11469"/>
                  <a:pt x="10800" y="12294"/>
                </a:cubicBezTo>
                <a:lnTo>
                  <a:pt x="10800" y="20106"/>
                </a:lnTo>
                <a:cubicBezTo>
                  <a:pt x="10800" y="20931"/>
                  <a:pt x="5965" y="21600"/>
                  <a:pt x="0" y="21600"/>
                </a:cubicBezTo>
              </a:path>
            </a:pathLst>
          </a:custGeom>
          <a:ln w="635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52" name="Прямоугольник 7"/>
          <p:cNvSpPr txBox="1"/>
          <p:nvPr/>
        </p:nvSpPr>
        <p:spPr>
          <a:xfrm>
            <a:off x="7596861" y="3121298"/>
            <a:ext cx="2824397" cy="137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lnSpc>
                <a:spcPct val="115000"/>
              </a:lnSpc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Не менее 4-х единиц, допускается совмещение не более двух должностей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Box 7"/>
          <p:cNvSpPr txBox="1">
            <a:spLocks noGrp="1"/>
          </p:cNvSpPr>
          <p:nvPr>
            <p:ph type="sldNum" sz="quarter" idx="2"/>
          </p:nvPr>
        </p:nvSpPr>
        <p:spPr>
          <a:xfrm>
            <a:off x="11746497" y="6362700"/>
            <a:ext cx="343903" cy="35814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155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Образовательные сессии </a:t>
            </a:r>
            <a:br/>
            <a:r>
              <a:t>для педагогов Центров</a:t>
            </a:r>
          </a:p>
        </p:txBody>
      </p:sp>
      <p:sp>
        <p:nvSpPr>
          <p:cNvPr id="156" name="Объект 2"/>
          <p:cNvSpPr txBox="1">
            <a:spLocks noGrp="1"/>
          </p:cNvSpPr>
          <p:nvPr>
            <p:ph type="body" sz="quarter" idx="1"/>
          </p:nvPr>
        </p:nvSpPr>
        <p:spPr>
          <a:xfrm>
            <a:off x="8359373" y="6374855"/>
            <a:ext cx="3322430" cy="333829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buSzTx/>
              <a:buNone/>
              <a:defRPr sz="1400"/>
            </a:lvl1pPr>
          </a:lstStyle>
          <a:p>
            <a:r>
              <a:t>*Дата указана ориентировочно</a:t>
            </a:r>
          </a:p>
        </p:txBody>
      </p:sp>
      <p:sp>
        <p:nvSpPr>
          <p:cNvPr id="157" name="Прямоугольник 4"/>
          <p:cNvSpPr txBox="1"/>
          <p:nvPr/>
        </p:nvSpPr>
        <p:spPr>
          <a:xfrm>
            <a:off x="3069770" y="1700320"/>
            <a:ext cx="1332097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Soft Skills</a:t>
            </a:r>
          </a:p>
        </p:txBody>
      </p:sp>
      <p:sp>
        <p:nvSpPr>
          <p:cNvPr id="158" name="Прямоугольник 6"/>
          <p:cNvSpPr txBox="1"/>
          <p:nvPr/>
        </p:nvSpPr>
        <p:spPr>
          <a:xfrm>
            <a:off x="7354159" y="1700320"/>
            <a:ext cx="1417053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Hard Skills</a:t>
            </a:r>
          </a:p>
        </p:txBody>
      </p:sp>
      <p:sp>
        <p:nvSpPr>
          <p:cNvPr id="159" name="Прямоугольник 3"/>
          <p:cNvSpPr txBox="1"/>
          <p:nvPr/>
        </p:nvSpPr>
        <p:spPr>
          <a:xfrm>
            <a:off x="162055" y="2143988"/>
            <a:ext cx="1753529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Содержание:</a:t>
            </a:r>
          </a:p>
        </p:txBody>
      </p:sp>
      <p:sp>
        <p:nvSpPr>
          <p:cNvPr id="160" name="Прямоугольник 3"/>
          <p:cNvSpPr txBox="1"/>
          <p:nvPr/>
        </p:nvSpPr>
        <p:spPr>
          <a:xfrm>
            <a:off x="175387" y="4773975"/>
            <a:ext cx="1726864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Дата начала:</a:t>
            </a:r>
          </a:p>
        </p:txBody>
      </p:sp>
      <p:sp>
        <p:nvSpPr>
          <p:cNvPr id="161" name="Прямоугольник 3"/>
          <p:cNvSpPr txBox="1"/>
          <p:nvPr/>
        </p:nvSpPr>
        <p:spPr>
          <a:xfrm>
            <a:off x="692735" y="5417953"/>
            <a:ext cx="1162681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Формат:</a:t>
            </a:r>
          </a:p>
        </p:txBody>
      </p:sp>
      <p:sp>
        <p:nvSpPr>
          <p:cNvPr id="162" name="Прямоугольник 3"/>
          <p:cNvSpPr txBox="1"/>
          <p:nvPr/>
        </p:nvSpPr>
        <p:spPr>
          <a:xfrm>
            <a:off x="1990606" y="2275696"/>
            <a:ext cx="4228415" cy="2119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ТРИЗ</a:t>
            </a:r>
          </a:p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Навыки презентации проекта</a:t>
            </a:r>
          </a:p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Обучение гибким компетенциям:</a:t>
            </a:r>
          </a:p>
          <a:p>
            <a:pPr marL="200526" indent="-200526">
              <a:lnSpc>
                <a:spcPct val="120000"/>
              </a:lnSpc>
              <a:buSzPct val="100000"/>
              <a:buChar char="-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Командная работа</a:t>
            </a:r>
          </a:p>
          <a:p>
            <a:pPr marL="200526" indent="-200526">
              <a:lnSpc>
                <a:spcPct val="120000"/>
              </a:lnSpc>
              <a:buSzPct val="100000"/>
              <a:buChar char="-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Креативное и критическое мышление</a:t>
            </a:r>
          </a:p>
        </p:txBody>
      </p:sp>
      <p:sp>
        <p:nvSpPr>
          <p:cNvPr id="163" name="Прямоугольник 3"/>
          <p:cNvSpPr txBox="1"/>
          <p:nvPr/>
        </p:nvSpPr>
        <p:spPr>
          <a:xfrm>
            <a:off x="2088355" y="5388214"/>
            <a:ext cx="2635831" cy="724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Он-лайн видеокурсы</a:t>
            </a:r>
          </a:p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Домашнее задание</a:t>
            </a:r>
          </a:p>
        </p:txBody>
      </p:sp>
      <p:sp>
        <p:nvSpPr>
          <p:cNvPr id="164" name="Прямоугольник 3"/>
          <p:cNvSpPr txBox="1"/>
          <p:nvPr/>
        </p:nvSpPr>
        <p:spPr>
          <a:xfrm>
            <a:off x="6246925" y="5378958"/>
            <a:ext cx="3360128" cy="724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Он-лайн видеокурсы</a:t>
            </a:r>
          </a:p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Обучение на оборудовании</a:t>
            </a:r>
          </a:p>
        </p:txBody>
      </p:sp>
      <p:sp>
        <p:nvSpPr>
          <p:cNvPr id="165" name="Прямоугольник 3"/>
          <p:cNvSpPr txBox="1"/>
          <p:nvPr/>
        </p:nvSpPr>
        <p:spPr>
          <a:xfrm>
            <a:off x="2020714" y="4773975"/>
            <a:ext cx="137538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15.04.2019</a:t>
            </a:r>
          </a:p>
        </p:txBody>
      </p:sp>
      <p:sp>
        <p:nvSpPr>
          <p:cNvPr id="166" name="Прямоугольник 3"/>
          <p:cNvSpPr txBox="1"/>
          <p:nvPr/>
        </p:nvSpPr>
        <p:spPr>
          <a:xfrm>
            <a:off x="6259387" y="4773975"/>
            <a:ext cx="1474228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15.06.2019*</a:t>
            </a:r>
          </a:p>
        </p:txBody>
      </p:sp>
      <p:sp>
        <p:nvSpPr>
          <p:cNvPr id="167" name="Прямоугольник 3"/>
          <p:cNvSpPr txBox="1"/>
          <p:nvPr/>
        </p:nvSpPr>
        <p:spPr>
          <a:xfrm>
            <a:off x="6294044" y="2275696"/>
            <a:ext cx="5679111" cy="2119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Типовые планы и техники проведения занятий</a:t>
            </a:r>
          </a:p>
          <a:p>
            <a:pPr>
              <a:lnSpc>
                <a:spcPct val="12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Обучение предметным навыкам:</a:t>
            </a:r>
          </a:p>
          <a:p>
            <a:pPr marL="200526" indent="-200526">
              <a:lnSpc>
                <a:spcPct val="120000"/>
              </a:lnSpc>
              <a:buSzPct val="100000"/>
              <a:buChar char="-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Программирование </a:t>
            </a:r>
          </a:p>
          <a:p>
            <a:pPr marL="200526" indent="-200526">
              <a:lnSpc>
                <a:spcPct val="120000"/>
              </a:lnSpc>
              <a:buSzPct val="100000"/>
              <a:buChar char="-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3D-моделирование и 3D-печать</a:t>
            </a:r>
          </a:p>
          <a:p>
            <a:pPr marL="200526" indent="-200526">
              <a:lnSpc>
                <a:spcPct val="120000"/>
              </a:lnSpc>
              <a:buSzPct val="100000"/>
              <a:buChar char="-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Разработка виртуальной реальности</a:t>
            </a:r>
          </a:p>
          <a:p>
            <a:pPr marL="200526" indent="-200526">
              <a:lnSpc>
                <a:spcPct val="120000"/>
              </a:lnSpc>
              <a:buSzPct val="100000"/>
              <a:buChar char="-"/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Управления коптером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Box 7"/>
          <p:cNvSpPr txBox="1">
            <a:spLocks noGrp="1"/>
          </p:cNvSpPr>
          <p:nvPr>
            <p:ph type="sldNum" sz="quarter" idx="2"/>
          </p:nvPr>
        </p:nvSpPr>
        <p:spPr>
          <a:xfrm>
            <a:off x="11746497" y="6362699"/>
            <a:ext cx="343903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170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Он-лайн обучение (Soft skills)</a:t>
            </a:r>
          </a:p>
        </p:txBody>
      </p:sp>
      <p:sp>
        <p:nvSpPr>
          <p:cNvPr id="171" name="Объект 2"/>
          <p:cNvSpPr txBox="1">
            <a:spLocks noGrp="1"/>
          </p:cNvSpPr>
          <p:nvPr>
            <p:ph type="body" sz="quarter" idx="1"/>
          </p:nvPr>
        </p:nvSpPr>
        <p:spPr>
          <a:xfrm>
            <a:off x="4891313" y="6400801"/>
            <a:ext cx="6342744" cy="33382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 algn="just" defTabSz="896111">
              <a:lnSpc>
                <a:spcPct val="100000"/>
              </a:lnSpc>
              <a:spcBef>
                <a:spcPts val="900"/>
              </a:spcBef>
              <a:buSzTx/>
              <a:buNone/>
              <a:defRPr sz="1372"/>
            </a:lvl1pPr>
          </a:lstStyle>
          <a:p>
            <a:r>
              <a:t>* Обязательно наличие Подтвержденной учетной записи на портале Госулуг</a:t>
            </a:r>
          </a:p>
        </p:txBody>
      </p:sp>
      <p:sp>
        <p:nvSpPr>
          <p:cNvPr id="172" name="Прямоугольник 3"/>
          <p:cNvSpPr txBox="1"/>
          <p:nvPr/>
        </p:nvSpPr>
        <p:spPr>
          <a:xfrm>
            <a:off x="1131825" y="1293771"/>
            <a:ext cx="2751918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Старт: 15 апреля</a:t>
            </a:r>
          </a:p>
          <a:p>
            <a:pPr algn="ctr"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Доступно с 10.04.2019</a:t>
            </a:r>
          </a:p>
        </p:txBody>
      </p:sp>
      <p:sp>
        <p:nvSpPr>
          <p:cNvPr id="173" name="Прямоугольник 4"/>
          <p:cNvSpPr txBox="1"/>
          <p:nvPr/>
        </p:nvSpPr>
        <p:spPr>
          <a:xfrm>
            <a:off x="1522714" y="2375230"/>
            <a:ext cx="818268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Шаг 1</a:t>
            </a:r>
          </a:p>
        </p:txBody>
      </p:sp>
      <p:sp>
        <p:nvSpPr>
          <p:cNvPr id="174" name="Прямоугольник 5"/>
          <p:cNvSpPr txBox="1"/>
          <p:nvPr/>
        </p:nvSpPr>
        <p:spPr>
          <a:xfrm>
            <a:off x="217867" y="2812842"/>
            <a:ext cx="3540020" cy="959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регистрация* на портале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https://np-education.ru/</a:t>
            </a:r>
            <a:r>
              <a:t> </a:t>
            </a:r>
          </a:p>
        </p:txBody>
      </p:sp>
      <p:sp>
        <p:nvSpPr>
          <p:cNvPr id="175" name="Прямоугольник 6"/>
          <p:cNvSpPr txBox="1"/>
          <p:nvPr/>
        </p:nvSpPr>
        <p:spPr>
          <a:xfrm>
            <a:off x="5458146" y="2424956"/>
            <a:ext cx="818268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Шаг 2</a:t>
            </a:r>
          </a:p>
        </p:txBody>
      </p:sp>
      <p:sp>
        <p:nvSpPr>
          <p:cNvPr id="176" name="Прямоугольник 7"/>
          <p:cNvSpPr txBox="1"/>
          <p:nvPr/>
        </p:nvSpPr>
        <p:spPr>
          <a:xfrm>
            <a:off x="4640183" y="2812841"/>
            <a:ext cx="2454195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входное тестирование </a:t>
            </a:r>
          </a:p>
        </p:txBody>
      </p:sp>
      <p:sp>
        <p:nvSpPr>
          <p:cNvPr id="177" name="Прямоугольник 8"/>
          <p:cNvSpPr txBox="1"/>
          <p:nvPr/>
        </p:nvSpPr>
        <p:spPr>
          <a:xfrm>
            <a:off x="9620578" y="2375230"/>
            <a:ext cx="818268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Шаг 3</a:t>
            </a:r>
          </a:p>
        </p:txBody>
      </p:sp>
      <p:sp>
        <p:nvSpPr>
          <p:cNvPr id="178" name="Прямоугольник 9"/>
          <p:cNvSpPr txBox="1"/>
          <p:nvPr/>
        </p:nvSpPr>
        <p:spPr>
          <a:xfrm>
            <a:off x="8329346" y="2812842"/>
            <a:ext cx="3400732" cy="959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пройти 6 образовательных модулей в формате видеолекций </a:t>
            </a:r>
          </a:p>
        </p:txBody>
      </p:sp>
      <p:sp>
        <p:nvSpPr>
          <p:cNvPr id="179" name="Прямоугольник 10"/>
          <p:cNvSpPr txBox="1"/>
          <p:nvPr/>
        </p:nvSpPr>
        <p:spPr>
          <a:xfrm>
            <a:off x="1522714" y="4752871"/>
            <a:ext cx="818268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Шаг 6</a:t>
            </a:r>
          </a:p>
        </p:txBody>
      </p:sp>
      <p:sp>
        <p:nvSpPr>
          <p:cNvPr id="180" name="Прямоугольник 11"/>
          <p:cNvSpPr txBox="1"/>
          <p:nvPr/>
        </p:nvSpPr>
        <p:spPr>
          <a:xfrm>
            <a:off x="570540" y="5145933"/>
            <a:ext cx="2834675" cy="1251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получить удостоверение </a:t>
            </a:r>
            <a:br/>
            <a:r>
              <a:t>о повышении квалификации</a:t>
            </a:r>
          </a:p>
        </p:txBody>
      </p:sp>
      <p:sp>
        <p:nvSpPr>
          <p:cNvPr id="181" name="Прямоугольник 12"/>
          <p:cNvSpPr txBox="1"/>
          <p:nvPr/>
        </p:nvSpPr>
        <p:spPr>
          <a:xfrm>
            <a:off x="5458146" y="4752871"/>
            <a:ext cx="818268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Шаг 5</a:t>
            </a:r>
          </a:p>
        </p:txBody>
      </p:sp>
      <p:sp>
        <p:nvSpPr>
          <p:cNvPr id="182" name="Прямоугольник 13"/>
          <p:cNvSpPr txBox="1"/>
          <p:nvPr/>
        </p:nvSpPr>
        <p:spPr>
          <a:xfrm>
            <a:off x="4573315" y="5145933"/>
            <a:ext cx="2587931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пройти итоговое тестирование </a:t>
            </a:r>
          </a:p>
        </p:txBody>
      </p:sp>
      <p:sp>
        <p:nvSpPr>
          <p:cNvPr id="183" name="Прямоугольник 14"/>
          <p:cNvSpPr txBox="1"/>
          <p:nvPr/>
        </p:nvSpPr>
        <p:spPr>
          <a:xfrm>
            <a:off x="9620578" y="4684936"/>
            <a:ext cx="818268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Шаг 4</a:t>
            </a:r>
          </a:p>
        </p:txBody>
      </p:sp>
      <p:sp>
        <p:nvSpPr>
          <p:cNvPr id="184" name="Прямоугольник 15"/>
          <p:cNvSpPr txBox="1"/>
          <p:nvPr/>
        </p:nvSpPr>
        <p:spPr>
          <a:xfrm>
            <a:off x="8329346" y="5145933"/>
            <a:ext cx="3400732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выполнить домашнее задание </a:t>
            </a:r>
          </a:p>
        </p:txBody>
      </p:sp>
      <p:sp>
        <p:nvSpPr>
          <p:cNvPr id="185" name="Прямая со стрелкой 19"/>
          <p:cNvSpPr/>
          <p:nvPr/>
        </p:nvSpPr>
        <p:spPr>
          <a:xfrm>
            <a:off x="2876307" y="2562846"/>
            <a:ext cx="2046515" cy="1"/>
          </a:xfrm>
          <a:prstGeom prst="line">
            <a:avLst/>
          </a:prstGeom>
          <a:ln w="38100">
            <a:solidFill>
              <a:srgbClr val="FF00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6" name="Прямая со стрелкой 21"/>
          <p:cNvSpPr/>
          <p:nvPr/>
        </p:nvSpPr>
        <p:spPr>
          <a:xfrm>
            <a:off x="6784042" y="2562846"/>
            <a:ext cx="2046515" cy="1"/>
          </a:xfrm>
          <a:prstGeom prst="line">
            <a:avLst/>
          </a:prstGeom>
          <a:ln w="38100">
            <a:solidFill>
              <a:srgbClr val="FF00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7" name="Прямая со стрелкой 22"/>
          <p:cNvSpPr/>
          <p:nvPr/>
        </p:nvSpPr>
        <p:spPr>
          <a:xfrm flipH="1">
            <a:off x="6747757" y="4872551"/>
            <a:ext cx="2119086" cy="1"/>
          </a:xfrm>
          <a:prstGeom prst="line">
            <a:avLst/>
          </a:prstGeom>
          <a:ln w="38100">
            <a:solidFill>
              <a:srgbClr val="FF00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8" name="Прямая со стрелкой 24"/>
          <p:cNvSpPr/>
          <p:nvPr/>
        </p:nvSpPr>
        <p:spPr>
          <a:xfrm flipH="1">
            <a:off x="2840021" y="4940487"/>
            <a:ext cx="2119086" cy="1"/>
          </a:xfrm>
          <a:prstGeom prst="line">
            <a:avLst/>
          </a:prstGeom>
          <a:ln w="38100">
            <a:solidFill>
              <a:srgbClr val="FF00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9" name="Прямая со стрелкой 25"/>
          <p:cNvSpPr/>
          <p:nvPr/>
        </p:nvSpPr>
        <p:spPr>
          <a:xfrm>
            <a:off x="10029712" y="3905251"/>
            <a:ext cx="1" cy="653145"/>
          </a:xfrm>
          <a:prstGeom prst="line">
            <a:avLst/>
          </a:prstGeom>
          <a:ln w="38100">
            <a:solidFill>
              <a:srgbClr val="FF00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Box 7"/>
          <p:cNvSpPr txBox="1">
            <a:spLocks noGrp="1"/>
          </p:cNvSpPr>
          <p:nvPr>
            <p:ph type="sldNum" sz="quarter" idx="2"/>
          </p:nvPr>
        </p:nvSpPr>
        <p:spPr>
          <a:xfrm>
            <a:off x="11746497" y="6362699"/>
            <a:ext cx="343903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192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6642533" cy="9175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Расписание модулей обучения</a:t>
            </a:r>
          </a:p>
        </p:txBody>
      </p:sp>
      <p:graphicFrame>
        <p:nvGraphicFramePr>
          <p:cNvPr id="193" name="Таблица"/>
          <p:cNvGraphicFramePr/>
          <p:nvPr/>
        </p:nvGraphicFramePr>
        <p:xfrm>
          <a:off x="2774733" y="1654512"/>
          <a:ext cx="6642532" cy="3939040"/>
        </p:xfrm>
        <a:graphic>
          <a:graphicData uri="http://schemas.openxmlformats.org/drawingml/2006/table">
            <a:tbl>
              <a:tblPr bandRow="1">
                <a:tableStyleId>{33BA23B1-9221-436E-865A-0063620EA4FD}</a:tableStyleId>
              </a:tblPr>
              <a:tblGrid>
                <a:gridCol w="3546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5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27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220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 модуль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220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15 - 28 апр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7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220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II модуль</a:t>
                      </a: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220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29 апр - 5 мая</a:t>
                      </a: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7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220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III модуль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220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6 - 12 мая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7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220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IV модуль</a:t>
                      </a: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220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13 - 19 мая</a:t>
                      </a: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7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220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 модуль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220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20 - 26 мая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27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220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VI модуль</a:t>
                      </a: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220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27 мая - 2 июня</a:t>
                      </a: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27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220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итоговое тестирование + ДЗ 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2200">
                          <a:solidFill>
                            <a:srgbClr val="333E48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 16 июня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4" name="Прямоугольник 13"/>
          <p:cNvSpPr txBox="1"/>
          <p:nvPr/>
        </p:nvSpPr>
        <p:spPr>
          <a:xfrm>
            <a:off x="2199701" y="6091060"/>
            <a:ext cx="7792598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Ориентировочная дата начала обучения Hard Skills - 16.06.2019</a:t>
            </a:r>
          </a:p>
        </p:txBody>
      </p:sp>
      <p:sp>
        <p:nvSpPr>
          <p:cNvPr id="195" name="Прямоугольник 13"/>
          <p:cNvSpPr txBox="1"/>
          <p:nvPr/>
        </p:nvSpPr>
        <p:spPr>
          <a:xfrm>
            <a:off x="2768383" y="1160547"/>
            <a:ext cx="6655234" cy="41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2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Расписание он-лайн обучения</a:t>
            </a:r>
          </a:p>
        </p:txBody>
      </p:sp>
      <p:sp>
        <p:nvSpPr>
          <p:cNvPr id="196" name="Закругленный прямоугольник"/>
          <p:cNvSpPr/>
          <p:nvPr/>
        </p:nvSpPr>
        <p:spPr>
          <a:xfrm>
            <a:off x="2174806" y="5971720"/>
            <a:ext cx="7842388" cy="613910"/>
          </a:xfrm>
          <a:prstGeom prst="roundRect">
            <a:avLst>
              <a:gd name="adj" fmla="val 38857"/>
            </a:avLst>
          </a:prstGeom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7" name="Закругленный прямоугольник"/>
          <p:cNvSpPr/>
          <p:nvPr/>
        </p:nvSpPr>
        <p:spPr>
          <a:xfrm>
            <a:off x="2423179" y="1108147"/>
            <a:ext cx="7345642" cy="4641706"/>
          </a:xfrm>
          <a:prstGeom prst="roundRect">
            <a:avLst>
              <a:gd name="adj" fmla="val 9096"/>
            </a:avLst>
          </a:prstGeom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Box 7"/>
          <p:cNvSpPr txBox="1">
            <a:spLocks noGrp="1"/>
          </p:cNvSpPr>
          <p:nvPr>
            <p:ph type="sldNum" sz="quarter" idx="2"/>
          </p:nvPr>
        </p:nvSpPr>
        <p:spPr>
          <a:xfrm>
            <a:off x="11746497" y="6362699"/>
            <a:ext cx="343903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200" name="Заголовок 1"/>
          <p:cNvSpPr txBox="1">
            <a:spLocks noGrp="1"/>
          </p:cNvSpPr>
          <p:nvPr>
            <p:ph type="title"/>
          </p:nvPr>
        </p:nvSpPr>
        <p:spPr>
          <a:xfrm>
            <a:off x="1104899" y="365125"/>
            <a:ext cx="7356931" cy="9175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Кого обучаем?</a:t>
            </a:r>
          </a:p>
        </p:txBody>
      </p:sp>
      <p:sp>
        <p:nvSpPr>
          <p:cNvPr id="201" name="Прямоугольник 5"/>
          <p:cNvSpPr txBox="1"/>
          <p:nvPr/>
        </p:nvSpPr>
        <p:spPr>
          <a:xfrm>
            <a:off x="1321633" y="2047239"/>
            <a:ext cx="8925453" cy="4339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lnSpc>
                <a:spcPct val="115000"/>
              </a:lnSpc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Педагогических</a:t>
            </a:r>
            <a:r>
              <a:rPr dirty="0"/>
              <a:t> </a:t>
            </a:r>
            <a:r>
              <a:rPr dirty="0" err="1"/>
              <a:t>работников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</a:t>
            </a:r>
            <a:r>
              <a:rPr dirty="0" err="1"/>
              <a:t>каждой</a:t>
            </a:r>
            <a:r>
              <a:rPr dirty="0"/>
              <a:t> </a:t>
            </a:r>
            <a:r>
              <a:rPr dirty="0" err="1"/>
              <a:t>образовательной</a:t>
            </a:r>
            <a:r>
              <a:rPr dirty="0"/>
              <a:t> организации,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базе</a:t>
            </a:r>
            <a:r>
              <a:rPr dirty="0"/>
              <a:t> </a:t>
            </a:r>
            <a:r>
              <a:rPr dirty="0" err="1"/>
              <a:t>которой</a:t>
            </a:r>
            <a:r>
              <a:rPr dirty="0"/>
              <a:t> </a:t>
            </a:r>
            <a:r>
              <a:rPr dirty="0" err="1"/>
              <a:t>будет</a:t>
            </a:r>
            <a:r>
              <a:rPr dirty="0"/>
              <a:t> </a:t>
            </a:r>
            <a:r>
              <a:rPr dirty="0" err="1"/>
              <a:t>создан</a:t>
            </a:r>
            <a:r>
              <a:rPr dirty="0"/>
              <a:t> </a:t>
            </a:r>
            <a:r>
              <a:rPr dirty="0" err="1"/>
              <a:t>Центр</a:t>
            </a:r>
            <a:r>
              <a:rPr dirty="0"/>
              <a:t> – </a:t>
            </a:r>
            <a:r>
              <a:rPr dirty="0" err="1"/>
              <a:t>кандидатов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позиции</a:t>
            </a:r>
            <a:r>
              <a:rPr dirty="0"/>
              <a:t>:</a:t>
            </a:r>
          </a:p>
          <a:p>
            <a:pPr algn="just">
              <a:lnSpc>
                <a:spcPct val="115000"/>
              </a:lnSpc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just">
              <a:lnSpc>
                <a:spcPct val="115000"/>
              </a:lnSpc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Руководитель</a:t>
            </a:r>
            <a:r>
              <a:rPr dirty="0"/>
              <a:t> </a:t>
            </a:r>
          </a:p>
          <a:p>
            <a:pPr algn="just">
              <a:lnSpc>
                <a:spcPct val="115000"/>
              </a:lnSpc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Педагоги</a:t>
            </a:r>
            <a:r>
              <a:rPr dirty="0"/>
              <a:t> </a:t>
            </a:r>
            <a:r>
              <a:rPr dirty="0" err="1"/>
              <a:t>учебных</a:t>
            </a:r>
            <a:r>
              <a:rPr dirty="0"/>
              <a:t> </a:t>
            </a:r>
            <a:r>
              <a:rPr dirty="0" err="1"/>
              <a:t>предметов</a:t>
            </a:r>
            <a:r>
              <a:rPr dirty="0"/>
              <a:t> «</a:t>
            </a:r>
            <a:r>
              <a:rPr dirty="0" err="1"/>
              <a:t>Технология</a:t>
            </a:r>
            <a:r>
              <a:rPr dirty="0"/>
              <a:t>», «ОБЖ», «</a:t>
            </a:r>
            <a:r>
              <a:rPr dirty="0" err="1"/>
              <a:t>Информатика</a:t>
            </a:r>
            <a:r>
              <a:rPr dirty="0"/>
              <a:t>»</a:t>
            </a:r>
          </a:p>
          <a:p>
            <a:pPr algn="just">
              <a:lnSpc>
                <a:spcPct val="115000"/>
              </a:lnSpc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Педагог-организатор</a:t>
            </a:r>
            <a:endParaRPr dirty="0"/>
          </a:p>
          <a:p>
            <a:pPr algn="just">
              <a:lnSpc>
                <a:spcPct val="115000"/>
              </a:lnSpc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Педагог</a:t>
            </a:r>
            <a:r>
              <a:rPr dirty="0"/>
              <a:t> </a:t>
            </a:r>
            <a:r>
              <a:rPr dirty="0" err="1"/>
              <a:t>дополнительного</a:t>
            </a:r>
            <a:r>
              <a:rPr dirty="0"/>
              <a:t> образования </a:t>
            </a:r>
            <a:r>
              <a:rPr dirty="0" err="1" smtClean="0"/>
              <a:t>детей</a:t>
            </a:r>
            <a:endParaRPr lang="ru-RU" dirty="0" smtClean="0"/>
          </a:p>
          <a:p>
            <a:pPr algn="just">
              <a:lnSpc>
                <a:spcPct val="115000"/>
              </a:lnSpc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lang="ru-RU" dirty="0"/>
          </a:p>
          <a:p>
            <a:pPr algn="just">
              <a:lnSpc>
                <a:spcPct val="115000"/>
              </a:lnSpc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lang="ru-RU" dirty="0" smtClean="0"/>
          </a:p>
          <a:p>
            <a:pPr algn="just">
              <a:lnSpc>
                <a:spcPct val="115000"/>
              </a:lnSpc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ru-RU" dirty="0" smtClean="0"/>
              <a:t>Техподдержка по загрузке анкеты педагога на онлайн платформе: </a:t>
            </a:r>
          </a:p>
          <a:p>
            <a:pPr algn="just">
              <a:lnSpc>
                <a:spcPct val="115000"/>
              </a:lnSpc>
              <a:defRPr sz="2000">
                <a:solidFill>
                  <a:srgbClr val="333E48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ru-RU" sz="4000" dirty="0" smtClean="0"/>
              <a:t>8-800-511-51-56</a:t>
            </a:r>
            <a:endParaRPr sz="4000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7"/>
          <p:cNvSpPr txBox="1">
            <a:spLocks noGrp="1"/>
          </p:cNvSpPr>
          <p:nvPr>
            <p:ph type="sldNum" sz="quarter" idx="2"/>
          </p:nvPr>
        </p:nvSpPr>
        <p:spPr>
          <a:xfrm>
            <a:off x="11866378" y="6362699"/>
            <a:ext cx="224023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42" name="Заголовок 1"/>
          <p:cNvSpPr txBox="1"/>
          <p:nvPr/>
        </p:nvSpPr>
        <p:spPr>
          <a:xfrm>
            <a:off x="1028700" y="1965427"/>
            <a:ext cx="10998200" cy="902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lnSpc>
                <a:spcPct val="9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Вхождение РФ к 2024 году в ТОП10 стран мира по качеству общего образования, воспитания гармонично развитой и социально ответственной личности, посредством обновления </a:t>
            </a:r>
            <a:r>
              <a:rPr b="1"/>
              <a:t>содержания, технологий и методов обучения</a:t>
            </a:r>
            <a:r>
              <a:t> </a:t>
            </a:r>
          </a:p>
        </p:txBody>
      </p:sp>
      <p:graphicFrame>
        <p:nvGraphicFramePr>
          <p:cNvPr id="43" name="Таблица 6"/>
          <p:cNvGraphicFramePr/>
          <p:nvPr/>
        </p:nvGraphicFramePr>
        <p:xfrm>
          <a:off x="1138044" y="3049031"/>
          <a:ext cx="8889999" cy="311404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9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3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3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год</a:t>
                      </a:r>
                    </a:p>
                  </a:txBody>
                  <a:tcPr marL="45720" marR="45720" horzOverflow="overflow">
                    <a:solidFill>
                      <a:srgbClr val="333E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школ</a:t>
                      </a:r>
                    </a:p>
                  </a:txBody>
                  <a:tcPr marL="45720" marR="45720" horzOverflow="overflow">
                    <a:solidFill>
                      <a:srgbClr val="333E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Охват учащихся, тыс</a:t>
                      </a:r>
                    </a:p>
                  </a:txBody>
                  <a:tcPr marL="45720" marR="45720" horzOverflow="overflow">
                    <a:solidFill>
                      <a:srgbClr val="333E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2019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2049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2020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5000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250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2021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8000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400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2022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11 000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550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2023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13 500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700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>
                          <a:latin typeface="Arial"/>
                          <a:ea typeface="Arial"/>
                          <a:cs typeface="Arial"/>
                          <a:sym typeface="Arial"/>
                        </a:rPr>
                        <a:t>2024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16 000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800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4" name="Заголовок 1"/>
          <p:cNvSpPr txBox="1"/>
          <p:nvPr/>
        </p:nvSpPr>
        <p:spPr>
          <a:xfrm>
            <a:off x="1028700" y="354869"/>
            <a:ext cx="6273800" cy="85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lnSpc>
                <a:spcPct val="90000"/>
              </a:lnSpc>
              <a:defRPr sz="2800" b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Цель федерального проекта </a:t>
            </a:r>
            <a:br/>
            <a:r>
              <a:t>«Современная школа»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7"/>
          <p:cNvSpPr txBox="1">
            <a:spLocks noGrp="1"/>
          </p:cNvSpPr>
          <p:nvPr>
            <p:ph type="sldNum" sz="quarter" idx="2"/>
          </p:nvPr>
        </p:nvSpPr>
        <p:spPr>
          <a:xfrm>
            <a:off x="11866378" y="6362699"/>
            <a:ext cx="224023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47" name="Рисунок 5" descr="Рисунок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100" y="180766"/>
            <a:ext cx="10858974" cy="6004417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Заголовок 1"/>
          <p:cNvSpPr txBox="1">
            <a:spLocks noGrp="1"/>
          </p:cNvSpPr>
          <p:nvPr>
            <p:ph type="title"/>
          </p:nvPr>
        </p:nvSpPr>
        <p:spPr>
          <a:xfrm>
            <a:off x="1119414" y="307068"/>
            <a:ext cx="8053614" cy="91757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География проекта</a:t>
            </a:r>
          </a:p>
        </p:txBody>
      </p:sp>
      <p:sp>
        <p:nvSpPr>
          <p:cNvPr id="49" name="Объект 2"/>
          <p:cNvSpPr txBox="1">
            <a:spLocks noGrp="1"/>
          </p:cNvSpPr>
          <p:nvPr>
            <p:ph type="body" sz="quarter" idx="1"/>
          </p:nvPr>
        </p:nvSpPr>
        <p:spPr>
          <a:xfrm>
            <a:off x="850900" y="5394325"/>
            <a:ext cx="5397500" cy="854075"/>
          </a:xfrm>
          <a:prstGeom prst="rect">
            <a:avLst/>
          </a:prstGeom>
        </p:spPr>
        <p:txBody>
          <a:bodyPr/>
          <a:lstStyle/>
          <a:p>
            <a:pPr marL="0" indent="0" defTabSz="886968">
              <a:spcBef>
                <a:spcPts val="900"/>
              </a:spcBef>
              <a:buSzTx/>
              <a:buNone/>
              <a:defRPr sz="1746" b="1"/>
            </a:pPr>
            <a:r>
              <a:t>2019: </a:t>
            </a:r>
            <a:r>
              <a:rPr sz="2328"/>
              <a:t>50 субъектов – </a:t>
            </a:r>
            <a:r>
              <a:rPr sz="2328">
                <a:solidFill>
                  <a:srgbClr val="FF0000"/>
                </a:solidFill>
              </a:rPr>
              <a:t>2049 школ</a:t>
            </a:r>
            <a:endParaRPr>
              <a:solidFill>
                <a:srgbClr val="FF0000"/>
              </a:solidFill>
            </a:endParaRPr>
          </a:p>
          <a:p>
            <a:pPr marL="0" indent="0" defTabSz="886968">
              <a:spcBef>
                <a:spcPts val="900"/>
              </a:spcBef>
              <a:buSzTx/>
              <a:buNone/>
              <a:defRPr sz="1746" b="1"/>
            </a:pPr>
            <a:r>
              <a:t>2024: </a:t>
            </a:r>
            <a:r>
              <a:rPr sz="2328"/>
              <a:t>85 субъектов – </a:t>
            </a:r>
            <a:r>
              <a:rPr sz="2328">
                <a:solidFill>
                  <a:srgbClr val="FF0000"/>
                </a:solidFill>
              </a:rPr>
              <a:t>16 000 школ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7"/>
          <p:cNvSpPr txBox="1">
            <a:spLocks noGrp="1"/>
          </p:cNvSpPr>
          <p:nvPr>
            <p:ph type="sldNum" sz="quarter" idx="2"/>
          </p:nvPr>
        </p:nvSpPr>
        <p:spPr>
          <a:xfrm>
            <a:off x="11866378" y="6362699"/>
            <a:ext cx="224023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52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292553"/>
            <a:ext cx="8053614" cy="91757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Ожидаемые результаты</a:t>
            </a:r>
          </a:p>
        </p:txBody>
      </p:sp>
      <p:sp>
        <p:nvSpPr>
          <p:cNvPr id="53" name="Объект 4"/>
          <p:cNvSpPr txBox="1">
            <a:spLocks noGrp="1"/>
          </p:cNvSpPr>
          <p:nvPr>
            <p:ph type="body" idx="1"/>
          </p:nvPr>
        </p:nvSpPr>
        <p:spPr>
          <a:xfrm>
            <a:off x="1079500" y="1825625"/>
            <a:ext cx="9157804" cy="4351338"/>
          </a:xfrm>
          <a:prstGeom prst="rect">
            <a:avLst/>
          </a:prstGeom>
        </p:spPr>
        <p:txBody>
          <a:bodyPr/>
          <a:lstStyle/>
          <a:p>
            <a:pPr marL="355600" indent="-355600" algn="just">
              <a:buClr>
                <a:srgbClr val="FF0000"/>
              </a:buClr>
              <a:buFontTx/>
              <a:buAutoNum type="arabicPeriod"/>
              <a:defRPr sz="2000"/>
            </a:pPr>
            <a:r>
              <a:t>Модернизация материально-технической базы для реализации образовательных программ цифрового, технического, естественнонаучного и гуманитарного профилей</a:t>
            </a:r>
          </a:p>
          <a:p>
            <a:pPr marL="355600" indent="-355600" algn="just">
              <a:buClr>
                <a:srgbClr val="FF0000"/>
              </a:buClr>
              <a:buFontTx/>
              <a:buAutoNum type="arabicPeriod"/>
              <a:defRPr sz="2000"/>
            </a:pPr>
            <a:endParaRPr/>
          </a:p>
          <a:p>
            <a:pPr marL="355600" indent="-355600" algn="just">
              <a:buClr>
                <a:srgbClr val="FF0000"/>
              </a:buClr>
              <a:buFontTx/>
              <a:buAutoNum type="arabicPeriod" startAt="2"/>
              <a:defRPr sz="2000"/>
            </a:pPr>
            <a:r>
              <a:t>Обновление </a:t>
            </a:r>
          </a:p>
          <a:p>
            <a:pPr marL="355600" indent="-355600" algn="just">
              <a:buClr>
                <a:srgbClr val="FF0000"/>
              </a:buClr>
              <a:buFontTx/>
              <a:buAutoNum type="arabicPeriod" startAt="2"/>
              <a:defRPr sz="2000"/>
            </a:pPr>
            <a:endParaRPr/>
          </a:p>
          <a:p>
            <a:pPr marL="355600" indent="-355600" algn="just">
              <a:buClr>
                <a:srgbClr val="FF0000"/>
              </a:buClr>
              <a:buFontTx/>
              <a:buAutoNum type="arabicPeriod" startAt="3"/>
              <a:defRPr sz="2000"/>
            </a:pPr>
            <a:r>
              <a:t>Актуализация дизайна инфраструктуры</a:t>
            </a:r>
          </a:p>
          <a:p>
            <a:pPr marL="355600" indent="-355600" algn="just">
              <a:buClr>
                <a:srgbClr val="FF0000"/>
              </a:buClr>
              <a:buFontTx/>
              <a:buAutoNum type="arabicPeriod" startAt="3"/>
              <a:defRPr sz="2000"/>
            </a:pPr>
            <a:r>
              <a:t>Внедрение дистанционных программ</a:t>
            </a:r>
          </a:p>
          <a:p>
            <a:pPr marL="355600" indent="-355600" algn="just">
              <a:buClr>
                <a:srgbClr val="FF0000"/>
              </a:buClr>
              <a:buFontTx/>
              <a:buAutoNum type="arabicPeriod" startAt="3"/>
              <a:defRPr sz="2000"/>
            </a:pPr>
            <a:r>
              <a:t>Развитие сетевых форм</a:t>
            </a:r>
          </a:p>
        </p:txBody>
      </p:sp>
      <p:sp>
        <p:nvSpPr>
          <p:cNvPr id="54" name="Прямоугольник 5"/>
          <p:cNvSpPr txBox="1"/>
          <p:nvPr/>
        </p:nvSpPr>
        <p:spPr>
          <a:xfrm>
            <a:off x="3073400" y="2870537"/>
            <a:ext cx="5892800" cy="884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177800" indent="-177800">
              <a:buClr>
                <a:srgbClr val="FF0000"/>
              </a:buClr>
              <a:buSzPct val="100000"/>
              <a:buFont typeface="Arial"/>
              <a:buChar char="•"/>
              <a:defRPr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перечня средств обучения и УМК</a:t>
            </a:r>
          </a:p>
          <a:p>
            <a:pPr marL="177800" indent="-177800">
              <a:buClr>
                <a:srgbClr val="FF0000"/>
              </a:buClr>
              <a:buSzPct val="100000"/>
              <a:buFont typeface="Arial"/>
              <a:buChar char="•"/>
              <a:defRPr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содержания образовательных программ</a:t>
            </a:r>
          </a:p>
          <a:p>
            <a:pPr marL="177800" indent="-177800">
              <a:buClr>
                <a:srgbClr val="FF0000"/>
              </a:buClr>
              <a:buSzPct val="100000"/>
              <a:buFont typeface="Arial"/>
              <a:buChar char="•"/>
              <a:defRPr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методик преподавания и оценивания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7"/>
          <p:cNvSpPr txBox="1">
            <a:spLocks noGrp="1"/>
          </p:cNvSpPr>
          <p:nvPr>
            <p:ph type="sldNum" sz="quarter" idx="2"/>
          </p:nvPr>
        </p:nvSpPr>
        <p:spPr>
          <a:xfrm>
            <a:off x="11866378" y="6362699"/>
            <a:ext cx="224023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57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9171214" cy="917575"/>
          </a:xfrm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Распоряжение Министерства просвещения РФ №P-23 от 1 марта 2019 года </a:t>
            </a:r>
          </a:p>
        </p:txBody>
      </p:sp>
      <p:sp>
        <p:nvSpPr>
          <p:cNvPr id="58" name="Объект 2"/>
          <p:cNvSpPr txBox="1">
            <a:spLocks noGrp="1"/>
          </p:cNvSpPr>
          <p:nvPr>
            <p:ph type="body" sz="half" idx="1"/>
          </p:nvPr>
        </p:nvSpPr>
        <p:spPr>
          <a:xfrm>
            <a:off x="1142998" y="1825625"/>
            <a:ext cx="9114185" cy="282257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00000"/>
              </a:lnSpc>
              <a:buSzTx/>
              <a:buNone/>
              <a:defRPr sz="2000"/>
            </a:lvl1pPr>
          </a:lstStyle>
          <a:p>
            <a:r>
              <a:t>«Об утверждении методических рекомендаций по созданию мест для реализации основных и дополнительных общеобразовательных программ цифрового, естественнонаучного, технического и гуманитарного профилей в образовательных организациях, расположенных в сельской местности и малых городах, и дистанционных программ обучения определенных категорий обучающихся, в том числе на базе сетевого взаимодействия»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7"/>
          <p:cNvSpPr txBox="1">
            <a:spLocks noGrp="1"/>
          </p:cNvSpPr>
          <p:nvPr>
            <p:ph type="sldNum" sz="quarter" idx="2"/>
          </p:nvPr>
        </p:nvSpPr>
        <p:spPr>
          <a:xfrm>
            <a:off x="11866378" y="6362699"/>
            <a:ext cx="224023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61" name="Заголовок 4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Определение</a:t>
            </a:r>
          </a:p>
        </p:txBody>
      </p:sp>
      <p:sp>
        <p:nvSpPr>
          <p:cNvPr id="62" name="Объект 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9372600" cy="4351338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lnSpc>
                <a:spcPct val="100000"/>
              </a:lnSpc>
              <a:buClr>
                <a:srgbClr val="FF0000"/>
              </a:buClr>
              <a:buFontTx/>
              <a:buAutoNum type="arabicPeriod"/>
              <a:defRPr sz="2000"/>
            </a:pPr>
            <a:r>
              <a:t>Центры «Точка роста» создаются как структурные подразделения общеобразовательных организаций, расположенных в сельской местности (с 2020 года и в малых городах) без образования юридического лица. </a:t>
            </a:r>
          </a:p>
          <a:p>
            <a:pPr marL="342900" indent="-342900" algn="just">
              <a:lnSpc>
                <a:spcPct val="100000"/>
              </a:lnSpc>
              <a:buClr>
                <a:srgbClr val="FF0000"/>
              </a:buClr>
              <a:buFontTx/>
              <a:buAutoNum type="arabicPeriod"/>
              <a:defRPr sz="2000"/>
            </a:pPr>
            <a:r>
              <a:t>Совокупность образовательных организаций, на базе которых в 2019 году будут созданы Центры, составит </a:t>
            </a:r>
            <a:r>
              <a:rPr b="1"/>
              <a:t>федеральную сеть Центров образования цифрового и гуманитарного профилей  «Точка роста»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7"/>
          <p:cNvSpPr txBox="1">
            <a:spLocks noGrp="1"/>
          </p:cNvSpPr>
          <p:nvPr>
            <p:ph type="sldNum" sz="quarter" idx="2"/>
          </p:nvPr>
        </p:nvSpPr>
        <p:spPr>
          <a:xfrm>
            <a:off x="11866378" y="6362699"/>
            <a:ext cx="224023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65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</p:spPr>
        <p:txBody>
          <a:bodyPr/>
          <a:lstStyle>
            <a:lvl1pPr defTabSz="859536">
              <a:defRPr sz="3008"/>
            </a:lvl1pPr>
          </a:lstStyle>
          <a:p>
            <a:r>
              <a:t/>
            </a:r>
            <a:br/>
            <a:endParaRPr/>
          </a:p>
        </p:txBody>
      </p:sp>
      <p:sp>
        <p:nvSpPr>
          <p:cNvPr id="66" name="Объект 2"/>
          <p:cNvSpPr txBox="1">
            <a:spLocks noGrp="1"/>
          </p:cNvSpPr>
          <p:nvPr>
            <p:ph type="body" idx="1"/>
          </p:nvPr>
        </p:nvSpPr>
        <p:spPr>
          <a:xfrm>
            <a:off x="1193800" y="1825625"/>
            <a:ext cx="9123017" cy="4351338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t>СОЗДАНИЕ УСЛОВИЙ ДЛЯ ВНЕДРЕНИЯ на уровнях начального общего, основного общего и ( или) среднего общего образования новых методов обучения и воспитания, образовательных технологий, обеспечивающих освоение обучающимися основных и дополнительных общеобразовательных программ цифрового, естественнонаучного, технического и гуманитарного профилей;</a:t>
            </a:r>
          </a:p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t>ОБНОВЛЕНИЕ СОДЕРЖАНИЯ И СОВЕРШЕНСТВОВАНИЕ МЕТОДОВ обучения предметов «Технология», «Информатика», «Основы безопасности жизнедеятельности»</a:t>
            </a:r>
          </a:p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t>ИСПОЛЬЗОВАНИЕ ИНФРАСТРУКТУРЫ ВО ВНЕУРОЧНОЕ ВРЕМЯ как общественного пространства для развития общекультурных компетенций и цифровой грамотности населения, шахматного образования, проектной деятельности, творческой, социальной самореализации детей, педагогов, родительской общественности</a:t>
            </a:r>
          </a:p>
        </p:txBody>
      </p:sp>
      <p:sp>
        <p:nvSpPr>
          <p:cNvPr id="67" name="Заголовок 1"/>
          <p:cNvSpPr txBox="1"/>
          <p:nvPr/>
        </p:nvSpPr>
        <p:spPr>
          <a:xfrm>
            <a:off x="1286329" y="270781"/>
            <a:ext cx="8191501" cy="917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defRPr sz="2800" b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Задачи Центров «Точка роста»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7"/>
          <p:cNvSpPr txBox="1">
            <a:spLocks noGrp="1"/>
          </p:cNvSpPr>
          <p:nvPr>
            <p:ph type="sldNum" sz="quarter" idx="2"/>
          </p:nvPr>
        </p:nvSpPr>
        <p:spPr>
          <a:xfrm>
            <a:off x="11866378" y="6362699"/>
            <a:ext cx="224023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70" name="Заголовок 1"/>
          <p:cNvSpPr txBox="1">
            <a:spLocks noGrp="1"/>
          </p:cNvSpPr>
          <p:nvPr>
            <p:ph type="title"/>
          </p:nvPr>
        </p:nvSpPr>
        <p:spPr>
          <a:xfrm>
            <a:off x="1148443" y="307068"/>
            <a:ext cx="8053614" cy="91757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Дорожная карта</a:t>
            </a:r>
          </a:p>
        </p:txBody>
      </p:sp>
      <p:sp>
        <p:nvSpPr>
          <p:cNvPr id="71" name="Заголовок 1"/>
          <p:cNvSpPr txBox="1"/>
          <p:nvPr/>
        </p:nvSpPr>
        <p:spPr>
          <a:xfrm>
            <a:off x="269798" y="1851101"/>
            <a:ext cx="1614759" cy="1560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tabLst>
                <a:tab pos="177800" algn="l"/>
              </a:tabLst>
              <a:defRPr sz="11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Согласование перечня образовательных организаций, в которых будет обновлена материально-техническая база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tabLst>
                <a:tab pos="177800" algn="l"/>
              </a:tabLst>
              <a:defRPr sz="11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------------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tabLst>
                <a:tab pos="177800" algn="l"/>
              </a:tabLst>
              <a:defRPr sz="9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Субъект РФ, </a:t>
            </a:r>
            <a:br/>
            <a:r>
              <a:t>Фед. оператор </a:t>
            </a:r>
          </a:p>
        </p:txBody>
      </p:sp>
      <p:grpSp>
        <p:nvGrpSpPr>
          <p:cNvPr id="79" name="Группа 49"/>
          <p:cNvGrpSpPr/>
          <p:nvPr/>
        </p:nvGrpSpPr>
        <p:grpSpPr>
          <a:xfrm>
            <a:off x="0" y="4274534"/>
            <a:ext cx="12192000" cy="270457"/>
            <a:chOff x="0" y="0"/>
            <a:chExt cx="12191999" cy="270455"/>
          </a:xfrm>
        </p:grpSpPr>
        <p:sp>
          <p:nvSpPr>
            <p:cNvPr id="72" name="Прямоугольник 7"/>
            <p:cNvSpPr/>
            <p:nvPr/>
          </p:nvSpPr>
          <p:spPr>
            <a:xfrm>
              <a:off x="0" y="0"/>
              <a:ext cx="1625601" cy="270456"/>
            </a:xfrm>
            <a:prstGeom prst="rect">
              <a:avLst/>
            </a:pr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3" name="Прямоугольник 8"/>
            <p:cNvSpPr/>
            <p:nvPr/>
          </p:nvSpPr>
          <p:spPr>
            <a:xfrm>
              <a:off x="1773381" y="0"/>
              <a:ext cx="1625601" cy="270456"/>
            </a:xfrm>
            <a:prstGeom prst="rect">
              <a:avLst/>
            </a:pr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4" name="Прямоугольник 9"/>
            <p:cNvSpPr/>
            <p:nvPr/>
          </p:nvSpPr>
          <p:spPr>
            <a:xfrm>
              <a:off x="3528291" y="0"/>
              <a:ext cx="1625601" cy="270456"/>
            </a:xfrm>
            <a:prstGeom prst="rect">
              <a:avLst/>
            </a:pr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5" name="Прямоугольник 10"/>
            <p:cNvSpPr/>
            <p:nvPr/>
          </p:nvSpPr>
          <p:spPr>
            <a:xfrm>
              <a:off x="5264727" y="0"/>
              <a:ext cx="1625601" cy="270456"/>
            </a:xfrm>
            <a:prstGeom prst="rect">
              <a:avLst/>
            </a:pr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6" name="Прямоугольник 11"/>
            <p:cNvSpPr/>
            <p:nvPr/>
          </p:nvSpPr>
          <p:spPr>
            <a:xfrm>
              <a:off x="7019635" y="0"/>
              <a:ext cx="1625601" cy="270456"/>
            </a:xfrm>
            <a:prstGeom prst="rect">
              <a:avLst/>
            </a:pr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7" name="Прямоугольник 12"/>
            <p:cNvSpPr/>
            <p:nvPr/>
          </p:nvSpPr>
          <p:spPr>
            <a:xfrm>
              <a:off x="8793017" y="0"/>
              <a:ext cx="1625601" cy="270456"/>
            </a:xfrm>
            <a:prstGeom prst="rect">
              <a:avLst/>
            </a:pr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8" name="Прямоугольник 13"/>
            <p:cNvSpPr/>
            <p:nvPr/>
          </p:nvSpPr>
          <p:spPr>
            <a:xfrm>
              <a:off x="10566399" y="0"/>
              <a:ext cx="1625601" cy="270456"/>
            </a:xfrm>
            <a:prstGeom prst="rect">
              <a:avLst/>
            </a:pr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80" name="Заголовок 1"/>
          <p:cNvSpPr txBox="1"/>
          <p:nvPr/>
        </p:nvSpPr>
        <p:spPr>
          <a:xfrm>
            <a:off x="402500" y="4251149"/>
            <a:ext cx="719499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tabLst>
                <a:tab pos="177800" algn="l"/>
              </a:tabLst>
              <a:defRPr sz="14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март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</p:txBody>
      </p:sp>
      <p:sp>
        <p:nvSpPr>
          <p:cNvPr id="81" name="Заголовок 1"/>
          <p:cNvSpPr txBox="1"/>
          <p:nvPr/>
        </p:nvSpPr>
        <p:spPr>
          <a:xfrm>
            <a:off x="2249514" y="4251149"/>
            <a:ext cx="719499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tabLst>
                <a:tab pos="177800" algn="l"/>
              </a:tabLst>
              <a:defRPr sz="14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апр</a:t>
            </a:r>
          </a:p>
        </p:txBody>
      </p:sp>
      <p:sp>
        <p:nvSpPr>
          <p:cNvPr id="82" name="Заголовок 1"/>
          <p:cNvSpPr txBox="1"/>
          <p:nvPr/>
        </p:nvSpPr>
        <p:spPr>
          <a:xfrm>
            <a:off x="3998026" y="4251149"/>
            <a:ext cx="719499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tabLst>
                <a:tab pos="177800" algn="l"/>
              </a:tabLst>
              <a:defRPr sz="14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май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</p:txBody>
      </p:sp>
      <p:sp>
        <p:nvSpPr>
          <p:cNvPr id="83" name="Заголовок 1"/>
          <p:cNvSpPr txBox="1"/>
          <p:nvPr/>
        </p:nvSpPr>
        <p:spPr>
          <a:xfrm>
            <a:off x="5761032" y="4251149"/>
            <a:ext cx="719499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tabLst>
                <a:tab pos="177800" algn="l"/>
              </a:tabLst>
              <a:defRPr sz="14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июнь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</p:txBody>
      </p:sp>
      <p:sp>
        <p:nvSpPr>
          <p:cNvPr id="84" name="Заголовок 1"/>
          <p:cNvSpPr txBox="1"/>
          <p:nvPr/>
        </p:nvSpPr>
        <p:spPr>
          <a:xfrm>
            <a:off x="7486498" y="4251149"/>
            <a:ext cx="719499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tabLst>
                <a:tab pos="177800" algn="l"/>
              </a:tabLst>
              <a:defRPr sz="14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июль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</p:txBody>
      </p:sp>
      <p:sp>
        <p:nvSpPr>
          <p:cNvPr id="85" name="Заголовок 1"/>
          <p:cNvSpPr txBox="1"/>
          <p:nvPr/>
        </p:nvSpPr>
        <p:spPr>
          <a:xfrm>
            <a:off x="9269579" y="4251149"/>
            <a:ext cx="719499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tabLst>
                <a:tab pos="177800" algn="l"/>
              </a:tabLst>
              <a:defRPr sz="14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авг</a:t>
            </a:r>
          </a:p>
        </p:txBody>
      </p:sp>
      <p:sp>
        <p:nvSpPr>
          <p:cNvPr id="86" name="Заголовок 1"/>
          <p:cNvSpPr txBox="1"/>
          <p:nvPr/>
        </p:nvSpPr>
        <p:spPr>
          <a:xfrm>
            <a:off x="11040950" y="4251149"/>
            <a:ext cx="719499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tabLst>
                <a:tab pos="177800" algn="l"/>
              </a:tabLst>
              <a:defRPr sz="14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сент</a:t>
            </a:r>
          </a:p>
        </p:txBody>
      </p:sp>
      <p:sp>
        <p:nvSpPr>
          <p:cNvPr id="87" name="Прямая соединительная линия 23"/>
          <p:cNvSpPr/>
          <p:nvPr/>
        </p:nvSpPr>
        <p:spPr>
          <a:xfrm flipV="1">
            <a:off x="10572981" y="3651251"/>
            <a:ext cx="1" cy="358775"/>
          </a:xfrm>
          <a:prstGeom prst="line">
            <a:avLst/>
          </a:prstGeom>
          <a:ln w="6350">
            <a:solidFill>
              <a:srgbClr val="FF0000"/>
            </a:solidFill>
            <a:miter/>
            <a:head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8" name="Заголовок 1"/>
          <p:cNvSpPr txBox="1"/>
          <p:nvPr/>
        </p:nvSpPr>
        <p:spPr>
          <a:xfrm>
            <a:off x="272585" y="5117105"/>
            <a:ext cx="1511301" cy="824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tabLst>
                <a:tab pos="177800" algn="l"/>
              </a:tabLst>
              <a:defRPr sz="11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Утверждение типового медиаплана </a:t>
            </a:r>
            <a:br/>
            <a:r>
              <a:t>Центра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tabLst>
                <a:tab pos="177800" algn="l"/>
              </a:tabLst>
              <a:defRPr sz="11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------------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tabLst>
                <a:tab pos="177800" algn="l"/>
              </a:tabLst>
              <a:defRPr sz="9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Субъект РФ</a:t>
            </a:r>
          </a:p>
        </p:txBody>
      </p:sp>
      <p:sp>
        <p:nvSpPr>
          <p:cNvPr id="89" name="Прямая соединительная линия 25"/>
          <p:cNvSpPr/>
          <p:nvPr/>
        </p:nvSpPr>
        <p:spPr>
          <a:xfrm flipH="1">
            <a:off x="390060" y="4683126"/>
            <a:ext cx="1" cy="396875"/>
          </a:xfrm>
          <a:prstGeom prst="line">
            <a:avLst/>
          </a:prstGeom>
          <a:ln w="6350">
            <a:solidFill>
              <a:srgbClr val="8080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0" name="Заголовок 1"/>
          <p:cNvSpPr txBox="1"/>
          <p:nvPr/>
        </p:nvSpPr>
        <p:spPr>
          <a:xfrm>
            <a:off x="10174747" y="3355644"/>
            <a:ext cx="917619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tabLst>
                <a:tab pos="177800" algn="l"/>
              </a:tabLst>
              <a:defRPr sz="14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01.09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</p:txBody>
      </p:sp>
      <p:sp>
        <p:nvSpPr>
          <p:cNvPr id="91" name="Заголовок 1"/>
          <p:cNvSpPr txBox="1"/>
          <p:nvPr/>
        </p:nvSpPr>
        <p:spPr>
          <a:xfrm>
            <a:off x="1728749" y="1855994"/>
            <a:ext cx="1384300" cy="171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tabLst>
                <a:tab pos="177800" algn="l"/>
              </a:tabLst>
              <a:defRPr sz="11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Согласование типового дизайн-проекта Центра 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tabLst>
                <a:tab pos="177800" algn="l"/>
              </a:tabLst>
              <a:defRPr sz="11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tabLst>
                <a:tab pos="177800" algn="l"/>
              </a:tabLst>
              <a:defRPr sz="11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Согласование типового проекта зонирования Центра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tabLst>
                <a:tab pos="177800" algn="l"/>
              </a:tabLst>
              <a:defRPr sz="11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------------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tabLst>
                <a:tab pos="177800" algn="l"/>
              </a:tabLst>
              <a:defRPr sz="9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Субъект РФ, </a:t>
            </a:r>
            <a:br/>
            <a:r>
              <a:t>Фед. оператор </a:t>
            </a:r>
          </a:p>
        </p:txBody>
      </p:sp>
      <p:sp>
        <p:nvSpPr>
          <p:cNvPr id="92" name="Прямая соединительная линия 28"/>
          <p:cNvSpPr/>
          <p:nvPr/>
        </p:nvSpPr>
        <p:spPr>
          <a:xfrm>
            <a:off x="1850869" y="3803649"/>
            <a:ext cx="1" cy="220393"/>
          </a:xfrm>
          <a:prstGeom prst="line">
            <a:avLst/>
          </a:prstGeom>
          <a:ln w="6350">
            <a:solidFill>
              <a:srgbClr val="8080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3" name="Прямая соединительная линия 29"/>
          <p:cNvSpPr/>
          <p:nvPr/>
        </p:nvSpPr>
        <p:spPr>
          <a:xfrm>
            <a:off x="524106" y="4036741"/>
            <a:ext cx="2647720" cy="1"/>
          </a:xfrm>
          <a:prstGeom prst="line">
            <a:avLst/>
          </a:prstGeom>
          <a:ln w="6350">
            <a:solidFill>
              <a:srgbClr val="8080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4" name="Прямая соединительная линия 30"/>
          <p:cNvSpPr/>
          <p:nvPr/>
        </p:nvSpPr>
        <p:spPr>
          <a:xfrm>
            <a:off x="374185" y="4673600"/>
            <a:ext cx="1168401" cy="0"/>
          </a:xfrm>
          <a:prstGeom prst="line">
            <a:avLst/>
          </a:prstGeom>
          <a:ln w="6350">
            <a:solidFill>
              <a:srgbClr val="8080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5" name="Прямая соединительная линия 31"/>
          <p:cNvSpPr/>
          <p:nvPr/>
        </p:nvSpPr>
        <p:spPr>
          <a:xfrm>
            <a:off x="507009" y="4762810"/>
            <a:ext cx="2849509" cy="1"/>
          </a:xfrm>
          <a:prstGeom prst="line">
            <a:avLst/>
          </a:prstGeom>
          <a:ln w="6350">
            <a:solidFill>
              <a:srgbClr val="8080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6" name="Прямая соединительная линия 32"/>
          <p:cNvSpPr/>
          <p:nvPr/>
        </p:nvSpPr>
        <p:spPr>
          <a:xfrm>
            <a:off x="1817416" y="4776858"/>
            <a:ext cx="1" cy="308099"/>
          </a:xfrm>
          <a:prstGeom prst="line">
            <a:avLst/>
          </a:prstGeom>
          <a:ln w="6350">
            <a:solidFill>
              <a:srgbClr val="8080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7" name="Заголовок 1"/>
          <p:cNvSpPr txBox="1"/>
          <p:nvPr/>
        </p:nvSpPr>
        <p:spPr>
          <a:xfrm>
            <a:off x="1709234" y="5117105"/>
            <a:ext cx="1409701" cy="1103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tabLst>
                <a:tab pos="177800" algn="l"/>
              </a:tabLst>
              <a:defRPr sz="11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Согласование типового перечня оборудования Центра 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tabLst>
                <a:tab pos="177800" algn="l"/>
              </a:tabLst>
              <a:defRPr sz="11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------------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tabLst>
                <a:tab pos="177800" algn="l"/>
              </a:tabLst>
              <a:defRPr sz="9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Субъект РФ, </a:t>
            </a:r>
            <a:br/>
            <a:r>
              <a:t>Фед. оператор </a:t>
            </a:r>
          </a:p>
        </p:txBody>
      </p:sp>
      <p:sp>
        <p:nvSpPr>
          <p:cNvPr id="98" name="Заголовок 1"/>
          <p:cNvSpPr txBox="1"/>
          <p:nvPr/>
        </p:nvSpPr>
        <p:spPr>
          <a:xfrm>
            <a:off x="3171825" y="1840506"/>
            <a:ext cx="2022475" cy="95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tabLst>
                <a:tab pos="177800" algn="l"/>
              </a:tabLst>
              <a:defRPr sz="11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Согласование объема финансового обеспечения на функционирование Центров 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tabLst>
                <a:tab pos="177800" algn="l"/>
              </a:tabLst>
              <a:defRPr sz="11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----------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tabLst>
                <a:tab pos="177800" algn="l"/>
              </a:tabLst>
              <a:defRPr sz="9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Субъект РФ, </a:t>
            </a:r>
            <a:br/>
            <a:r>
              <a:t>Фед. оператор </a:t>
            </a:r>
          </a:p>
        </p:txBody>
      </p:sp>
      <p:sp>
        <p:nvSpPr>
          <p:cNvPr id="99" name="Прямая соединительная линия 35"/>
          <p:cNvSpPr/>
          <p:nvPr/>
        </p:nvSpPr>
        <p:spPr>
          <a:xfrm>
            <a:off x="3317875" y="3155950"/>
            <a:ext cx="0" cy="965201"/>
          </a:xfrm>
          <a:prstGeom prst="line">
            <a:avLst/>
          </a:prstGeom>
          <a:ln w="6350">
            <a:solidFill>
              <a:srgbClr val="8080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0" name="Прямая соединительная линия 36"/>
          <p:cNvSpPr/>
          <p:nvPr/>
        </p:nvSpPr>
        <p:spPr>
          <a:xfrm>
            <a:off x="1835150" y="4114800"/>
            <a:ext cx="1479551" cy="0"/>
          </a:xfrm>
          <a:prstGeom prst="line">
            <a:avLst/>
          </a:prstGeom>
          <a:ln w="6350">
            <a:solidFill>
              <a:srgbClr val="8080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1" name="Заголовок 1"/>
          <p:cNvSpPr txBox="1"/>
          <p:nvPr/>
        </p:nvSpPr>
        <p:spPr>
          <a:xfrm>
            <a:off x="3463926" y="5117105"/>
            <a:ext cx="2451100" cy="1129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tabLst>
                <a:tab pos="177800" algn="l"/>
              </a:tabLst>
              <a:defRPr sz="11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Повышение квалификации сотрудников Центров и педагогов, в т. ч. по новым технологиям преподавания предметной области «Технология»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tabLst>
                <a:tab pos="177800" algn="l"/>
              </a:tabLst>
              <a:defRPr sz="11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------------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tabLst>
                <a:tab pos="177800" algn="l"/>
              </a:tabLst>
              <a:defRPr sz="9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Субъект РФ</a:t>
            </a:r>
          </a:p>
        </p:txBody>
      </p:sp>
      <p:sp>
        <p:nvSpPr>
          <p:cNvPr id="102" name="Прямая соединительная линия 38"/>
          <p:cNvSpPr/>
          <p:nvPr/>
        </p:nvSpPr>
        <p:spPr>
          <a:xfrm>
            <a:off x="3524249" y="4772659"/>
            <a:ext cx="3255011" cy="1"/>
          </a:xfrm>
          <a:prstGeom prst="line">
            <a:avLst/>
          </a:prstGeom>
          <a:ln w="6350">
            <a:solidFill>
              <a:srgbClr val="8080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3" name="Прямая соединительная линия 39"/>
          <p:cNvSpPr/>
          <p:nvPr/>
        </p:nvSpPr>
        <p:spPr>
          <a:xfrm>
            <a:off x="3543300" y="4764406"/>
            <a:ext cx="0" cy="361315"/>
          </a:xfrm>
          <a:prstGeom prst="line">
            <a:avLst/>
          </a:prstGeom>
          <a:ln w="6350">
            <a:solidFill>
              <a:srgbClr val="8080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4" name="Заголовок 1"/>
          <p:cNvSpPr txBox="1"/>
          <p:nvPr/>
        </p:nvSpPr>
        <p:spPr>
          <a:xfrm>
            <a:off x="5359401" y="1853206"/>
            <a:ext cx="2019300" cy="67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tabLst>
                <a:tab pos="177800" algn="l"/>
              </a:tabLst>
              <a:defRPr sz="11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Закупка, доставка </a:t>
            </a:r>
            <a:br/>
            <a:r>
              <a:t>и наладка оборудования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tabLst>
                <a:tab pos="177800" algn="l"/>
              </a:tabLst>
              <a:defRPr sz="11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----------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tabLst>
                <a:tab pos="177800" algn="l"/>
              </a:tabLst>
              <a:defRPr sz="9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Субъект РФ</a:t>
            </a:r>
          </a:p>
        </p:txBody>
      </p:sp>
      <p:sp>
        <p:nvSpPr>
          <p:cNvPr id="105" name="Прямая соединительная линия 41"/>
          <p:cNvSpPr/>
          <p:nvPr/>
        </p:nvSpPr>
        <p:spPr>
          <a:xfrm>
            <a:off x="5476875" y="2603500"/>
            <a:ext cx="0" cy="1498601"/>
          </a:xfrm>
          <a:prstGeom prst="line">
            <a:avLst/>
          </a:prstGeom>
          <a:ln w="6350">
            <a:solidFill>
              <a:srgbClr val="8080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6" name="Прямая соединительная линия 42"/>
          <p:cNvSpPr/>
          <p:nvPr/>
        </p:nvSpPr>
        <p:spPr>
          <a:xfrm>
            <a:off x="3581400" y="4114800"/>
            <a:ext cx="6819901" cy="0"/>
          </a:xfrm>
          <a:prstGeom prst="line">
            <a:avLst/>
          </a:prstGeom>
          <a:ln w="6350">
            <a:solidFill>
              <a:srgbClr val="8080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7" name="Заголовок 1"/>
          <p:cNvSpPr txBox="1"/>
          <p:nvPr/>
        </p:nvSpPr>
        <p:spPr>
          <a:xfrm>
            <a:off x="10495467" y="5117105"/>
            <a:ext cx="1511300" cy="976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tabLst>
                <a:tab pos="177800" algn="l"/>
              </a:tabLst>
              <a:defRPr sz="11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Организация набора детей, обучающихся </a:t>
            </a:r>
            <a:br/>
            <a:r>
              <a:t>по программам Центров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tabLst>
                <a:tab pos="177800" algn="l"/>
              </a:tabLst>
              <a:defRPr sz="11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------------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tabLst>
                <a:tab pos="177800" algn="l"/>
              </a:tabLst>
              <a:defRPr sz="9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Субъект РФ</a:t>
            </a:r>
          </a:p>
        </p:txBody>
      </p:sp>
      <p:sp>
        <p:nvSpPr>
          <p:cNvPr id="108" name="Прямая соединительная линия 44"/>
          <p:cNvSpPr/>
          <p:nvPr/>
        </p:nvSpPr>
        <p:spPr>
          <a:xfrm>
            <a:off x="10568334" y="4683126"/>
            <a:ext cx="1" cy="396875"/>
          </a:xfrm>
          <a:prstGeom prst="line">
            <a:avLst/>
          </a:prstGeom>
          <a:ln w="6350">
            <a:solidFill>
              <a:srgbClr val="8080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9" name="Прямая соединительная линия 45"/>
          <p:cNvSpPr/>
          <p:nvPr/>
        </p:nvSpPr>
        <p:spPr>
          <a:xfrm>
            <a:off x="10549053" y="4673600"/>
            <a:ext cx="1401647" cy="0"/>
          </a:xfrm>
          <a:prstGeom prst="line">
            <a:avLst/>
          </a:prstGeom>
          <a:ln w="6350">
            <a:solidFill>
              <a:srgbClr val="8080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0" name="Заголовок 1"/>
          <p:cNvSpPr txBox="1"/>
          <p:nvPr/>
        </p:nvSpPr>
        <p:spPr>
          <a:xfrm>
            <a:off x="10293815" y="1472205"/>
            <a:ext cx="1504176" cy="1586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tabLst>
                <a:tab pos="177800" algn="l"/>
              </a:tabLst>
              <a:defRPr sz="11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Лицензирование образовательной деятельности Центров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tabLst>
                <a:tab pos="177800" algn="l"/>
              </a:tabLst>
              <a:defRPr sz="11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tabLst>
                <a:tab pos="177800" algn="l"/>
              </a:tabLst>
              <a:defRPr sz="1100" b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Открытие Центров в единый день открытий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tabLst>
                <a:tab pos="177800" algn="l"/>
              </a:tabLst>
              <a:defRPr sz="11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------------</a:t>
            </a:r>
            <a:endParaRPr sz="6000">
              <a:latin typeface="Calibri Light"/>
              <a:ea typeface="Calibri Light"/>
              <a:cs typeface="Calibri Light"/>
              <a:sym typeface="Calibri Light"/>
            </a:endParaRPr>
          </a:p>
          <a:p>
            <a:pPr>
              <a:tabLst>
                <a:tab pos="177800" algn="l"/>
              </a:tabLst>
              <a:defRPr sz="9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Субъект РФ</a:t>
            </a:r>
          </a:p>
        </p:txBody>
      </p:sp>
      <p:sp>
        <p:nvSpPr>
          <p:cNvPr id="111" name="Прямая соединительная линия 50"/>
          <p:cNvSpPr/>
          <p:nvPr/>
        </p:nvSpPr>
        <p:spPr>
          <a:xfrm flipH="1">
            <a:off x="390060" y="3797300"/>
            <a:ext cx="1" cy="304801"/>
          </a:xfrm>
          <a:prstGeom prst="line">
            <a:avLst/>
          </a:prstGeom>
          <a:ln w="6350">
            <a:solidFill>
              <a:srgbClr val="8080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2" name="Прямая соединительная линия 51"/>
          <p:cNvSpPr/>
          <p:nvPr/>
        </p:nvSpPr>
        <p:spPr>
          <a:xfrm>
            <a:off x="374185" y="4114800"/>
            <a:ext cx="1168401" cy="0"/>
          </a:xfrm>
          <a:prstGeom prst="line">
            <a:avLst/>
          </a:prstGeom>
          <a:ln w="6350">
            <a:solidFill>
              <a:srgbClr val="8080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7"/>
          <p:cNvSpPr txBox="1">
            <a:spLocks noGrp="1"/>
          </p:cNvSpPr>
          <p:nvPr>
            <p:ph type="sldNum" sz="quarter" idx="2"/>
          </p:nvPr>
        </p:nvSpPr>
        <p:spPr>
          <a:xfrm>
            <a:off x="11866378" y="6362699"/>
            <a:ext cx="224023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15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Требование к инфраструктуре Центра «Точка роста»</a:t>
            </a:r>
          </a:p>
        </p:txBody>
      </p:sp>
      <p:sp>
        <p:nvSpPr>
          <p:cNvPr id="116" name="Объект 2"/>
          <p:cNvSpPr txBox="1">
            <a:spLocks noGrp="1"/>
          </p:cNvSpPr>
          <p:nvPr>
            <p:ph type="body" sz="half" idx="1"/>
          </p:nvPr>
        </p:nvSpPr>
        <p:spPr>
          <a:xfrm>
            <a:off x="1181099" y="1790701"/>
            <a:ext cx="9066145" cy="2493064"/>
          </a:xfrm>
          <a:prstGeom prst="rect">
            <a:avLst/>
          </a:prstGeom>
        </p:spPr>
        <p:txBody>
          <a:bodyPr/>
          <a:lstStyle/>
          <a:p>
            <a:pPr marL="0" indent="0" algn="just">
              <a:lnSpc>
                <a:spcPct val="100000"/>
              </a:lnSpc>
              <a:buSzTx/>
              <a:buNone/>
              <a:defRPr sz="2000"/>
            </a:pPr>
            <a:r>
              <a:t>Центр должен быть размещен не менее чем в двух помещениях площадью ≥ 40 м</a:t>
            </a:r>
            <a:r>
              <a:rPr baseline="30000"/>
              <a:t>2</a:t>
            </a:r>
            <a:r>
              <a:t> каждое и включать следующие функциональные зоны:</a:t>
            </a:r>
          </a:p>
          <a:p>
            <a:pPr algn="just">
              <a:lnSpc>
                <a:spcPct val="100000"/>
              </a:lnSpc>
              <a:buClr>
                <a:srgbClr val="FF0000"/>
              </a:buClr>
              <a:defRPr sz="2000"/>
            </a:pPr>
            <a:r>
              <a:t>Кабинеты формирования цифровых и гуманитарных компетенций (классы «Информатики», «Технологии» и «ОБЖ»)</a:t>
            </a:r>
          </a:p>
          <a:p>
            <a:pPr algn="just">
              <a:lnSpc>
                <a:spcPct val="100000"/>
              </a:lnSpc>
              <a:buClr>
                <a:srgbClr val="FF0000"/>
              </a:buClr>
              <a:defRPr sz="2000"/>
            </a:pPr>
            <a:r>
              <a:t>Помещение для проектной деятельности – открытое пространство, выполняющее роль центра общественной жизни школы, включающее шахматную гостиную, мадиазону/медиатеку</a:t>
            </a:r>
          </a:p>
        </p:txBody>
      </p:sp>
      <p:grpSp>
        <p:nvGrpSpPr>
          <p:cNvPr id="121" name="Группа 12"/>
          <p:cNvGrpSpPr/>
          <p:nvPr/>
        </p:nvGrpSpPr>
        <p:grpSpPr>
          <a:xfrm>
            <a:off x="99390" y="4537833"/>
            <a:ext cx="12015169" cy="1753636"/>
            <a:chOff x="0" y="0"/>
            <a:chExt cx="12015168" cy="1753634"/>
          </a:xfrm>
        </p:grpSpPr>
        <p:pic>
          <p:nvPicPr>
            <p:cNvPr id="117" name="Рисунок 5" descr="Рисунок 5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2970560" cy="16709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8" name="Рисунок 7" descr="Рисунок 7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256544" y="31101"/>
              <a:ext cx="2879636" cy="16634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9" name="Рисунок 9" descr="Рисунок 9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057195" y="5167"/>
              <a:ext cx="2944307" cy="16561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0" name="Рисунок 11" descr="Рисунок 11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180840" y="5167"/>
              <a:ext cx="2834329" cy="17484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2" name="Заголовок 1"/>
          <p:cNvSpPr txBox="1"/>
          <p:nvPr/>
        </p:nvSpPr>
        <p:spPr>
          <a:xfrm>
            <a:off x="8120015" y="6301408"/>
            <a:ext cx="1779361" cy="239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tabLst>
                <a:tab pos="177800" algn="l"/>
              </a:tabLst>
              <a:defRPr sz="11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 Ивановская область</a:t>
            </a:r>
          </a:p>
        </p:txBody>
      </p:sp>
      <p:sp>
        <p:nvSpPr>
          <p:cNvPr id="123" name="Заголовок 1"/>
          <p:cNvSpPr txBox="1"/>
          <p:nvPr/>
        </p:nvSpPr>
        <p:spPr>
          <a:xfrm>
            <a:off x="1391222" y="6271590"/>
            <a:ext cx="1640214" cy="23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tabLst>
                <a:tab pos="177800" algn="l"/>
              </a:tabLst>
              <a:defRPr sz="11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Астраханская </a:t>
            </a:r>
            <a:r>
              <a:rPr sz="900"/>
              <a:t>область 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881</Words>
  <Application>Microsoft Office PowerPoint</Application>
  <PresentationFormat>Широкоэкранный</PresentationFormat>
  <Paragraphs>194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О создании федеральной сети Центров образования цифрового и гуманитарного профилей «Точка роста» </vt:lpstr>
      <vt:lpstr>Презентация PowerPoint</vt:lpstr>
      <vt:lpstr>География проекта</vt:lpstr>
      <vt:lpstr>Ожидаемые результаты</vt:lpstr>
      <vt:lpstr>Распоряжение Министерства просвещения РФ №P-23 от 1 марта 2019 года </vt:lpstr>
      <vt:lpstr>Определение</vt:lpstr>
      <vt:lpstr> </vt:lpstr>
      <vt:lpstr>Дорожная карта</vt:lpstr>
      <vt:lpstr>Требование к инфраструктуре Центра «Точка роста»</vt:lpstr>
      <vt:lpstr>Фирменный стиль</vt:lpstr>
      <vt:lpstr>Требования к примерному перечню  оборудования и средств обучения</vt:lpstr>
      <vt:lpstr>Требования к кадровому составу  и штатной численности </vt:lpstr>
      <vt:lpstr>Образовательные сессии  для педагогов Центров</vt:lpstr>
      <vt:lpstr>Он-лайн обучение (Soft skills)</vt:lpstr>
      <vt:lpstr>Расписание модулей обучения</vt:lpstr>
      <vt:lpstr>Кого обучаем?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создании федеральной сети Центров образования цифрового и гуманитарного профилей «Точка роста»</dc:title>
  <dc:creator>Лариса Сулима</dc:creator>
  <cp:lastModifiedBy>Лариса Сулима</cp:lastModifiedBy>
  <cp:revision>2</cp:revision>
  <dcterms:modified xsi:type="dcterms:W3CDTF">2019-04-15T12:48:08Z</dcterms:modified>
</cp:coreProperties>
</file>