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75" r:id="rId12"/>
    <p:sldId id="270" r:id="rId13"/>
    <p:sldId id="281" r:id="rId14"/>
    <p:sldId id="282" r:id="rId15"/>
    <p:sldId id="283" r:id="rId16"/>
    <p:sldId id="276" r:id="rId17"/>
    <p:sldId id="284" r:id="rId18"/>
    <p:sldId id="279" r:id="rId19"/>
    <p:sldId id="278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4" y="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C7E4-8A93-428D-9526-13CF7FC64344}" type="datetimeFigureOut">
              <a:rPr lang="ru-RU" smtClean="0"/>
              <a:t>30.04.2017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7343-AC2D-4B08-A6C0-57977AB3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354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C7E4-8A93-428D-9526-13CF7FC64344}" type="datetimeFigureOut">
              <a:rPr lang="ru-RU" smtClean="0"/>
              <a:t>30.04.2017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7343-AC2D-4B08-A6C0-57977AB3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717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C7E4-8A93-428D-9526-13CF7FC64344}" type="datetimeFigureOut">
              <a:rPr lang="ru-RU" smtClean="0"/>
              <a:t>30.04.2017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7343-AC2D-4B08-A6C0-57977AB3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264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программирование, </a:t>
            </a:r>
            <a:r>
              <a:rPr lang="ru-RU" sz="1400" i="1" dirty="0" err="1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АлгЯзык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E9BEC91A-643D-486E-B1DA-423E20F763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98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C7E4-8A93-428D-9526-13CF7FC64344}" type="datetimeFigureOut">
              <a:rPr lang="ru-RU" smtClean="0"/>
              <a:t>30.04.2017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7343-AC2D-4B08-A6C0-57977AB3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696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C7E4-8A93-428D-9526-13CF7FC64344}" type="datetimeFigureOut">
              <a:rPr lang="ru-RU" smtClean="0"/>
              <a:t>30.04.2017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7343-AC2D-4B08-A6C0-57977AB3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11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C7E4-8A93-428D-9526-13CF7FC64344}" type="datetimeFigureOut">
              <a:rPr lang="ru-RU" smtClean="0"/>
              <a:t>30.04.2017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7343-AC2D-4B08-A6C0-57977AB3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77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C7E4-8A93-428D-9526-13CF7FC64344}" type="datetimeFigureOut">
              <a:rPr lang="ru-RU" smtClean="0"/>
              <a:t>30.04.2017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7343-AC2D-4B08-A6C0-57977AB3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73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C7E4-8A93-428D-9526-13CF7FC64344}" type="datetimeFigureOut">
              <a:rPr lang="ru-RU" smtClean="0"/>
              <a:t>30.04.2017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7343-AC2D-4B08-A6C0-57977AB3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79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C7E4-8A93-428D-9526-13CF7FC64344}" type="datetimeFigureOut">
              <a:rPr lang="ru-RU" smtClean="0"/>
              <a:t>30.04.2017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7343-AC2D-4B08-A6C0-57977AB3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32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C7E4-8A93-428D-9526-13CF7FC64344}" type="datetimeFigureOut">
              <a:rPr lang="ru-RU" smtClean="0"/>
              <a:t>30.04.2017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7343-AC2D-4B08-A6C0-57977AB3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37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C7E4-8A93-428D-9526-13CF7FC64344}" type="datetimeFigureOut">
              <a:rPr lang="ru-RU" smtClean="0"/>
              <a:t>30.04.2017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7343-AC2D-4B08-A6C0-57977AB3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2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3C7E4-8A93-428D-9526-13CF7FC64344}" type="datetimeFigureOut">
              <a:rPr lang="ru-RU" smtClean="0"/>
              <a:t>30.04.2017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D7343-AC2D-4B08-A6C0-57977AB3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2410966" y="536575"/>
            <a:ext cx="3602038" cy="3097212"/>
            <a:chOff x="385" y="1842"/>
            <a:chExt cx="2269" cy="1951"/>
          </a:xfrm>
        </p:grpSpPr>
        <p:sp>
          <p:nvSpPr>
            <p:cNvPr id="5" name="Rectangle 36"/>
            <p:cNvSpPr>
              <a:spLocks noChangeArrowheads="1"/>
            </p:cNvSpPr>
            <p:nvPr/>
          </p:nvSpPr>
          <p:spPr bwMode="auto">
            <a:xfrm>
              <a:off x="385" y="2886"/>
              <a:ext cx="908" cy="273"/>
            </a:xfrm>
            <a:prstGeom prst="rect">
              <a:avLst/>
            </a:prstGeom>
            <a:solidFill>
              <a:srgbClr val="66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altLang="ru-RU"/>
                <a:t>Действие 1</a:t>
              </a:r>
            </a:p>
          </p:txBody>
        </p:sp>
        <p:sp>
          <p:nvSpPr>
            <p:cNvPr id="6" name="AutoShape 37"/>
            <p:cNvSpPr>
              <a:spLocks noChangeArrowheads="1"/>
            </p:cNvSpPr>
            <p:nvPr/>
          </p:nvSpPr>
          <p:spPr bwMode="auto">
            <a:xfrm>
              <a:off x="1020" y="2160"/>
              <a:ext cx="998" cy="453"/>
            </a:xfrm>
            <a:prstGeom prst="flowChartDecision">
              <a:avLst/>
            </a:prstGeom>
            <a:solidFill>
              <a:srgbClr val="66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altLang="ru-RU" dirty="0"/>
                <a:t>Условие</a:t>
              </a:r>
            </a:p>
          </p:txBody>
        </p:sp>
        <p:sp>
          <p:nvSpPr>
            <p:cNvPr id="7" name="Rectangle 38"/>
            <p:cNvSpPr>
              <a:spLocks noChangeArrowheads="1"/>
            </p:cNvSpPr>
            <p:nvPr/>
          </p:nvSpPr>
          <p:spPr bwMode="auto">
            <a:xfrm>
              <a:off x="1746" y="2886"/>
              <a:ext cx="908" cy="273"/>
            </a:xfrm>
            <a:prstGeom prst="rect">
              <a:avLst/>
            </a:prstGeom>
            <a:solidFill>
              <a:srgbClr val="66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altLang="ru-RU"/>
                <a:t>Действие 2</a:t>
              </a:r>
            </a:p>
          </p:txBody>
        </p:sp>
        <p:sp>
          <p:nvSpPr>
            <p:cNvPr id="8" name="Line 39"/>
            <p:cNvSpPr>
              <a:spLocks noChangeShapeType="1"/>
            </p:cNvSpPr>
            <p:nvPr/>
          </p:nvSpPr>
          <p:spPr bwMode="auto">
            <a:xfrm>
              <a:off x="1519" y="1842"/>
              <a:ext cx="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40"/>
            <p:cNvSpPr>
              <a:spLocks noChangeShapeType="1"/>
            </p:cNvSpPr>
            <p:nvPr/>
          </p:nvSpPr>
          <p:spPr bwMode="auto">
            <a:xfrm>
              <a:off x="838" y="2387"/>
              <a:ext cx="0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41"/>
            <p:cNvSpPr>
              <a:spLocks noChangeShapeType="1"/>
            </p:cNvSpPr>
            <p:nvPr/>
          </p:nvSpPr>
          <p:spPr bwMode="auto">
            <a:xfrm>
              <a:off x="2200" y="2387"/>
              <a:ext cx="0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42"/>
            <p:cNvSpPr>
              <a:spLocks noChangeShapeType="1"/>
            </p:cNvSpPr>
            <p:nvPr/>
          </p:nvSpPr>
          <p:spPr bwMode="auto">
            <a:xfrm>
              <a:off x="838" y="3158"/>
              <a:ext cx="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43"/>
            <p:cNvSpPr>
              <a:spLocks noChangeShapeType="1"/>
            </p:cNvSpPr>
            <p:nvPr/>
          </p:nvSpPr>
          <p:spPr bwMode="auto">
            <a:xfrm>
              <a:off x="2200" y="3158"/>
              <a:ext cx="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44"/>
            <p:cNvSpPr>
              <a:spLocks noChangeShapeType="1"/>
            </p:cNvSpPr>
            <p:nvPr/>
          </p:nvSpPr>
          <p:spPr bwMode="auto">
            <a:xfrm>
              <a:off x="1519" y="3475"/>
              <a:ext cx="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45"/>
            <p:cNvSpPr>
              <a:spLocks noChangeShapeType="1"/>
            </p:cNvSpPr>
            <p:nvPr/>
          </p:nvSpPr>
          <p:spPr bwMode="auto">
            <a:xfrm rot="-5400000">
              <a:off x="2109" y="2296"/>
              <a:ext cx="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46"/>
            <p:cNvSpPr>
              <a:spLocks noChangeShapeType="1"/>
            </p:cNvSpPr>
            <p:nvPr/>
          </p:nvSpPr>
          <p:spPr bwMode="auto">
            <a:xfrm rot="-5400000">
              <a:off x="930" y="2296"/>
              <a:ext cx="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47"/>
            <p:cNvSpPr>
              <a:spLocks noChangeShapeType="1"/>
            </p:cNvSpPr>
            <p:nvPr/>
          </p:nvSpPr>
          <p:spPr bwMode="auto">
            <a:xfrm rot="5400000">
              <a:off x="1179" y="3135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48"/>
            <p:cNvSpPr>
              <a:spLocks noChangeShapeType="1"/>
            </p:cNvSpPr>
            <p:nvPr/>
          </p:nvSpPr>
          <p:spPr bwMode="auto">
            <a:xfrm rot="5400000">
              <a:off x="1859" y="3135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8347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99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>
            <a:normAutofit fontScale="90000"/>
          </a:bodyPr>
          <a:lstStyle/>
          <a:p>
            <a:r>
              <a:rPr lang="ru-RU" altLang="ru-RU" smtClean="0"/>
              <a:t>Условный оператор: неполная форма</a:t>
            </a:r>
          </a:p>
        </p:txBody>
      </p:sp>
      <p:sp>
        <p:nvSpPr>
          <p:cNvPr id="5017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8906ED9-F4A8-4F58-9127-9377EB0FA4C7}" type="slidenum">
              <a:rPr lang="ru-RU" altLang="ru-RU"/>
              <a:pPr eaLnBrk="1" hangingPunct="1"/>
              <a:t>11</a:t>
            </a:fld>
            <a:endParaRPr lang="ru-RU" altLang="ru-RU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34988" y="896938"/>
            <a:ext cx="4127500" cy="4500562"/>
            <a:chOff x="471" y="690"/>
            <a:chExt cx="2600" cy="2835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471" y="2075"/>
              <a:ext cx="998" cy="370"/>
            </a:xfrm>
            <a:prstGeom prst="rect">
              <a:avLst/>
            </a:prstGeom>
            <a:solidFill>
              <a:srgbClr val="E6E6FF"/>
            </a:solidFill>
            <a:ln w="12700">
              <a:noFill/>
              <a:miter lim="800000"/>
              <a:headEnd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en-US" sz="2200" b="1" dirty="0">
                  <a:latin typeface="Courier New" pitchFamily="49" charset="0"/>
                </a:rPr>
                <a:t>M:=</a:t>
              </a:r>
              <a:r>
                <a:rPr lang="en-US" sz="2200" b="1" dirty="0">
                  <a:latin typeface="Arial" charset="0"/>
                </a:rPr>
                <a:t> </a:t>
              </a:r>
              <a:r>
                <a:rPr lang="en-US" sz="2200" b="1" dirty="0">
                  <a:latin typeface="Courier New" pitchFamily="49" charset="0"/>
                </a:rPr>
                <a:t>b</a:t>
              </a:r>
              <a:endParaRPr lang="ru-RU" sz="2200" b="1" dirty="0">
                <a:latin typeface="Courier New" pitchFamily="49" charset="0"/>
              </a:endParaRPr>
            </a:p>
          </p:txBody>
        </p:sp>
        <p:sp>
          <p:nvSpPr>
            <p:cNvPr id="6" name="AutoShape 16"/>
            <p:cNvSpPr>
              <a:spLocks noChangeArrowheads="1"/>
            </p:cNvSpPr>
            <p:nvPr/>
          </p:nvSpPr>
          <p:spPr bwMode="auto">
            <a:xfrm>
              <a:off x="1576" y="1460"/>
              <a:ext cx="1112" cy="530"/>
            </a:xfrm>
            <a:prstGeom prst="flowChartDecision">
              <a:avLst/>
            </a:prstGeom>
            <a:solidFill>
              <a:srgbClr val="FFFF99"/>
            </a:solidFill>
            <a:ln w="12700">
              <a:noFill/>
              <a:miter lim="800000"/>
              <a:headEnd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en-US" sz="2200" b="1" dirty="0">
                  <a:latin typeface="Courier New" pitchFamily="49" charset="0"/>
                </a:rPr>
                <a:t>b &gt; a?</a:t>
              </a:r>
              <a:endParaRPr lang="ru-RU" sz="2200" b="1" dirty="0">
                <a:latin typeface="Courier New" pitchFamily="49" charset="0"/>
              </a:endParaRPr>
            </a:p>
          </p:txBody>
        </p:sp>
        <p:sp>
          <p:nvSpPr>
            <p:cNvPr id="50186" name="Line 17"/>
            <p:cNvSpPr>
              <a:spLocks noChangeShapeType="1"/>
            </p:cNvSpPr>
            <p:nvPr/>
          </p:nvSpPr>
          <p:spPr bwMode="auto">
            <a:xfrm>
              <a:off x="2138" y="1261"/>
              <a:ext cx="0" cy="2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50187" name="Line 20"/>
            <p:cNvSpPr>
              <a:spLocks noChangeShapeType="1"/>
            </p:cNvSpPr>
            <p:nvPr/>
          </p:nvSpPr>
          <p:spPr bwMode="auto">
            <a:xfrm>
              <a:off x="2126" y="3323"/>
              <a:ext cx="0" cy="2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50188" name="Freeform 21"/>
            <p:cNvSpPr>
              <a:spLocks/>
            </p:cNvSpPr>
            <p:nvPr/>
          </p:nvSpPr>
          <p:spPr bwMode="auto">
            <a:xfrm>
              <a:off x="2682" y="1722"/>
              <a:ext cx="246" cy="942"/>
            </a:xfrm>
            <a:custGeom>
              <a:avLst/>
              <a:gdLst>
                <a:gd name="T0" fmla="*/ 0 w 623"/>
                <a:gd name="T1" fmla="*/ 0 h 524"/>
                <a:gd name="T2" fmla="*/ 0 w 623"/>
                <a:gd name="T3" fmla="*/ 0 h 524"/>
                <a:gd name="T4" fmla="*/ 0 w 623"/>
                <a:gd name="T5" fmla="*/ 8075 h 524"/>
                <a:gd name="T6" fmla="*/ 0 60000 65536"/>
                <a:gd name="T7" fmla="*/ 0 60000 65536"/>
                <a:gd name="T8" fmla="*/ 0 60000 65536"/>
                <a:gd name="T9" fmla="*/ 0 w 623"/>
                <a:gd name="T10" fmla="*/ 0 h 524"/>
                <a:gd name="T11" fmla="*/ 623 w 623"/>
                <a:gd name="T12" fmla="*/ 524 h 5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3" h="524">
                  <a:moveTo>
                    <a:pt x="0" y="0"/>
                  </a:moveTo>
                  <a:lnTo>
                    <a:pt x="623" y="0"/>
                  </a:lnTo>
                  <a:lnTo>
                    <a:pt x="623" y="524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50189" name="Freeform 22"/>
            <p:cNvSpPr>
              <a:spLocks/>
            </p:cNvSpPr>
            <p:nvPr/>
          </p:nvSpPr>
          <p:spPr bwMode="auto">
            <a:xfrm flipH="1">
              <a:off x="954" y="1722"/>
              <a:ext cx="623" cy="361"/>
            </a:xfrm>
            <a:custGeom>
              <a:avLst/>
              <a:gdLst>
                <a:gd name="T0" fmla="*/ 0 w 623"/>
                <a:gd name="T1" fmla="*/ 0 h 524"/>
                <a:gd name="T2" fmla="*/ 623 w 623"/>
                <a:gd name="T3" fmla="*/ 0 h 524"/>
                <a:gd name="T4" fmla="*/ 623 w 623"/>
                <a:gd name="T5" fmla="*/ 1 h 524"/>
                <a:gd name="T6" fmla="*/ 0 60000 65536"/>
                <a:gd name="T7" fmla="*/ 0 60000 65536"/>
                <a:gd name="T8" fmla="*/ 0 60000 65536"/>
                <a:gd name="T9" fmla="*/ 0 w 623"/>
                <a:gd name="T10" fmla="*/ 0 h 524"/>
                <a:gd name="T11" fmla="*/ 623 w 623"/>
                <a:gd name="T12" fmla="*/ 524 h 5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3" h="524">
                  <a:moveTo>
                    <a:pt x="0" y="0"/>
                  </a:moveTo>
                  <a:lnTo>
                    <a:pt x="623" y="0"/>
                  </a:lnTo>
                  <a:lnTo>
                    <a:pt x="623" y="524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50190" name="Freeform 23"/>
            <p:cNvSpPr>
              <a:spLocks/>
            </p:cNvSpPr>
            <p:nvPr/>
          </p:nvSpPr>
          <p:spPr bwMode="auto">
            <a:xfrm>
              <a:off x="960" y="2444"/>
              <a:ext cx="1968" cy="343"/>
            </a:xfrm>
            <a:custGeom>
              <a:avLst/>
              <a:gdLst>
                <a:gd name="T0" fmla="*/ 0 w 2409"/>
                <a:gd name="T1" fmla="*/ 0 h 343"/>
                <a:gd name="T2" fmla="*/ 0 w 2409"/>
                <a:gd name="T3" fmla="*/ 343 h 343"/>
                <a:gd name="T4" fmla="*/ 22 w 2409"/>
                <a:gd name="T5" fmla="*/ 343 h 343"/>
                <a:gd name="T6" fmla="*/ 22 w 2409"/>
                <a:gd name="T7" fmla="*/ 5 h 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9"/>
                <a:gd name="T13" fmla="*/ 0 h 343"/>
                <a:gd name="T14" fmla="*/ 2409 w 2409"/>
                <a:gd name="T15" fmla="*/ 343 h 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9" h="343">
                  <a:moveTo>
                    <a:pt x="0" y="0"/>
                  </a:moveTo>
                  <a:lnTo>
                    <a:pt x="0" y="343"/>
                  </a:lnTo>
                  <a:lnTo>
                    <a:pt x="2409" y="343"/>
                  </a:lnTo>
                  <a:lnTo>
                    <a:pt x="2409" y="5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50191" name="Line 24"/>
            <p:cNvSpPr>
              <a:spLocks noChangeShapeType="1"/>
            </p:cNvSpPr>
            <p:nvPr/>
          </p:nvSpPr>
          <p:spPr bwMode="auto">
            <a:xfrm>
              <a:off x="959" y="2557"/>
              <a:ext cx="0" cy="2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50192" name="Line 26"/>
            <p:cNvSpPr>
              <a:spLocks noChangeShapeType="1"/>
            </p:cNvSpPr>
            <p:nvPr/>
          </p:nvSpPr>
          <p:spPr bwMode="auto">
            <a:xfrm>
              <a:off x="2114" y="2794"/>
              <a:ext cx="0" cy="2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50193" name="Oval 27"/>
            <p:cNvSpPr>
              <a:spLocks noChangeArrowheads="1"/>
            </p:cNvSpPr>
            <p:nvPr/>
          </p:nvSpPr>
          <p:spPr bwMode="auto">
            <a:xfrm>
              <a:off x="2097" y="2772"/>
              <a:ext cx="34" cy="3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194" name="Text Box 28"/>
            <p:cNvSpPr txBox="1">
              <a:spLocks noChangeArrowheads="1"/>
            </p:cNvSpPr>
            <p:nvPr/>
          </p:nvSpPr>
          <p:spPr bwMode="auto">
            <a:xfrm>
              <a:off x="960" y="1443"/>
              <a:ext cx="43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/>
                <a:t>да</a:t>
              </a:r>
            </a:p>
          </p:txBody>
        </p:sp>
        <p:sp>
          <p:nvSpPr>
            <p:cNvPr id="50195" name="Text Box 29"/>
            <p:cNvSpPr txBox="1">
              <a:spLocks noChangeArrowheads="1"/>
            </p:cNvSpPr>
            <p:nvPr/>
          </p:nvSpPr>
          <p:spPr bwMode="auto">
            <a:xfrm>
              <a:off x="2640" y="1455"/>
              <a:ext cx="43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/>
                <a:t>нет</a:t>
              </a:r>
            </a:p>
          </p:txBody>
        </p:sp>
        <p:sp>
          <p:nvSpPr>
            <p:cNvPr id="19" name="AutoShape 9"/>
            <p:cNvSpPr>
              <a:spLocks noChangeArrowheads="1"/>
            </p:cNvSpPr>
            <p:nvPr/>
          </p:nvSpPr>
          <p:spPr bwMode="auto">
            <a:xfrm>
              <a:off x="1456" y="2990"/>
              <a:ext cx="1320" cy="336"/>
            </a:xfrm>
            <a:prstGeom prst="flowChartInputOutput">
              <a:avLst/>
            </a:prstGeom>
            <a:solidFill>
              <a:srgbClr val="E6E6FF"/>
            </a:solidFill>
            <a:ln w="12700">
              <a:noFill/>
              <a:miter lim="800000"/>
              <a:headEnd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ru-RU" sz="2200" b="1">
                  <a:latin typeface="Courier New" pitchFamily="49" charset="0"/>
                  <a:cs typeface="Courier New" pitchFamily="49" charset="0"/>
                </a:rPr>
                <a:t>вывод </a:t>
              </a:r>
              <a:r>
                <a:rPr lang="en-US" sz="2200" b="1">
                  <a:latin typeface="Courier New" pitchFamily="49" charset="0"/>
                  <a:cs typeface="Courier New" pitchFamily="49" charset="0"/>
                </a:rPr>
                <a:t>M</a:t>
              </a:r>
              <a:endParaRPr lang="ru-RU" sz="2200" b="1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1639" y="889"/>
              <a:ext cx="998" cy="370"/>
            </a:xfrm>
            <a:prstGeom prst="rect">
              <a:avLst/>
            </a:prstGeom>
            <a:solidFill>
              <a:srgbClr val="E6E6FF"/>
            </a:solidFill>
            <a:ln w="12700">
              <a:noFill/>
              <a:miter lim="800000"/>
              <a:headEnd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en-US" sz="2200" b="1" dirty="0">
                  <a:latin typeface="Courier New" pitchFamily="49" charset="0"/>
                </a:rPr>
                <a:t>M:=</a:t>
              </a:r>
              <a:r>
                <a:rPr lang="en-US" sz="2200" b="1" dirty="0">
                  <a:latin typeface="Arial" charset="0"/>
                </a:rPr>
                <a:t> </a:t>
              </a:r>
              <a:r>
                <a:rPr lang="en-US" sz="2200" b="1" dirty="0">
                  <a:latin typeface="Courier New" pitchFamily="49" charset="0"/>
                </a:rPr>
                <a:t>a</a:t>
              </a:r>
              <a:endParaRPr lang="ru-RU" sz="2200" b="1" dirty="0">
                <a:latin typeface="Courier New" pitchFamily="49" charset="0"/>
              </a:endParaRPr>
            </a:p>
          </p:txBody>
        </p:sp>
        <p:sp>
          <p:nvSpPr>
            <p:cNvPr id="50198" name="Line 17"/>
            <p:cNvSpPr>
              <a:spLocks noChangeShapeType="1"/>
            </p:cNvSpPr>
            <p:nvPr/>
          </p:nvSpPr>
          <p:spPr bwMode="auto">
            <a:xfrm>
              <a:off x="2138" y="690"/>
              <a:ext cx="0" cy="2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</p:grpSp>
      <p:sp>
        <p:nvSpPr>
          <p:cNvPr id="20" name="Rectangle 31"/>
          <p:cNvSpPr>
            <a:spLocks noChangeArrowheads="1"/>
          </p:cNvSpPr>
          <p:nvPr/>
        </p:nvSpPr>
        <p:spPr bwMode="auto">
          <a:xfrm>
            <a:off x="404813" y="1978025"/>
            <a:ext cx="4616450" cy="2401888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" name="AutoShape 53"/>
          <p:cNvSpPr>
            <a:spLocks noChangeArrowheads="1"/>
          </p:cNvSpPr>
          <p:nvPr/>
        </p:nvSpPr>
        <p:spPr bwMode="auto">
          <a:xfrm>
            <a:off x="5519738" y="3384550"/>
            <a:ext cx="1935162" cy="1358900"/>
          </a:xfrm>
          <a:prstGeom prst="wedgeRoundRectCallout">
            <a:avLst>
              <a:gd name="adj1" fmla="val -89918"/>
              <a:gd name="adj2" fmla="val 16948"/>
              <a:gd name="adj3" fmla="val 16667"/>
            </a:avLst>
          </a:prstGeom>
          <a:solidFill>
            <a:srgbClr val="E6E6FF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400" dirty="0">
                <a:latin typeface="Arial" charset="0"/>
              </a:rPr>
              <a:t>неполная форма ветвления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424488" y="1038225"/>
            <a:ext cx="2720975" cy="1735138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15000"/>
              </a:spcBef>
              <a:defRPr/>
            </a:pPr>
            <a:r>
              <a:rPr lang="en-US" sz="2400" b="1" dirty="0">
                <a:latin typeface="Courier New" pitchFamily="49" charset="0"/>
              </a:rPr>
              <a:t>M:= a   </a:t>
            </a:r>
          </a:p>
          <a:p>
            <a:pPr>
              <a:spcBef>
                <a:spcPct val="15000"/>
              </a:spcBef>
              <a:defRPr/>
            </a:pPr>
            <a:r>
              <a:rPr lang="ru-RU" sz="2400" b="1" dirty="0">
                <a:latin typeface="Courier New" pitchFamily="49" charset="0"/>
              </a:rPr>
              <a:t>если</a:t>
            </a:r>
            <a:r>
              <a:rPr lang="en-US" sz="2400" b="1" dirty="0">
                <a:latin typeface="Courier New" pitchFamily="49" charset="0"/>
              </a:rPr>
              <a:t> b &gt; a </a:t>
            </a:r>
            <a:r>
              <a:rPr lang="ru-RU" sz="2400" b="1" dirty="0">
                <a:latin typeface="Courier New" pitchFamily="49" charset="0"/>
              </a:rPr>
              <a:t>то</a:t>
            </a:r>
            <a:r>
              <a:rPr lang="en-US" sz="2400" b="1" dirty="0">
                <a:latin typeface="Courier New" pitchFamily="49" charset="0"/>
              </a:rPr>
              <a:t> </a:t>
            </a:r>
          </a:p>
          <a:p>
            <a:pPr>
              <a:spcBef>
                <a:spcPct val="15000"/>
              </a:spcBef>
              <a:defRPr/>
            </a:pPr>
            <a:r>
              <a:rPr lang="en-US" sz="2400" b="1" dirty="0">
                <a:latin typeface="Courier New" pitchFamily="49" charset="0"/>
              </a:rPr>
              <a:t>  M:= b</a:t>
            </a:r>
            <a:endParaRPr lang="ru-RU" sz="2400" b="1" dirty="0">
              <a:latin typeface="Courier New" pitchFamily="49" charset="0"/>
            </a:endParaRPr>
          </a:p>
          <a:p>
            <a:pPr>
              <a:spcBef>
                <a:spcPct val="15000"/>
              </a:spcBef>
              <a:defRPr/>
            </a:pPr>
            <a:r>
              <a:rPr lang="ru-RU" sz="2400" b="1" dirty="0">
                <a:latin typeface="Courier New" pitchFamily="49" charset="0"/>
              </a:rPr>
              <a:t>все</a:t>
            </a:r>
            <a:endParaRPr lang="ru-RU" sz="24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66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Задача 1.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Напишите программу, которая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определяет координату движущегося тела в произвольный момент времени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 выборе: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1- равноускоренное прямолинейное движение;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2- равнозамедленное прямолинейное движение.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707450"/>
            <a:ext cx="7030551" cy="3672408"/>
          </a:xfrm>
          <a:prstGeom prst="rect">
            <a:avLst/>
          </a:prstGeom>
          <a:effectLst>
            <a:outerShdw blurRad="50800" dist="50800" dir="5400000" algn="ctr" rotWithShape="0">
              <a:srgbClr val="0000FF"/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0000FF"/>
            </a:contourClr>
          </a:sp3d>
        </p:spPr>
      </p:pic>
    </p:spTree>
    <p:extLst>
      <p:ext uri="{BB962C8B-B14F-4D97-AF65-F5344CB8AC3E}">
        <p14:creationId xmlns:p14="http://schemas.microsoft.com/office/powerpoint/2010/main" val="123333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415" y="116632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Задача 1.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Закон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равноускоренного прямолинейного движения</a:t>
            </a:r>
          </a:p>
          <a:p>
            <a:pPr algn="ctr"/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717032"/>
            <a:ext cx="4684220" cy="2446802"/>
          </a:xfrm>
          <a:prstGeom prst="rect">
            <a:avLst/>
          </a:prstGeom>
          <a:effectLst>
            <a:outerShdw blurRad="50800" dist="50800" dir="5400000" algn="ctr" rotWithShape="0">
              <a:srgbClr val="0000FF"/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0000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573" y="1714769"/>
            <a:ext cx="47529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6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415" y="116632"/>
            <a:ext cx="82809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Задача 1.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Закон равнозамедленного движения</a:t>
            </a:r>
          </a:p>
          <a:p>
            <a:pPr algn="ctr"/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765" y="4005064"/>
            <a:ext cx="4684220" cy="2446802"/>
          </a:xfrm>
          <a:prstGeom prst="rect">
            <a:avLst/>
          </a:prstGeom>
          <a:effectLst>
            <a:outerShdw blurRad="50800" dist="50800" dir="5400000" algn="ctr" rotWithShape="0">
              <a:srgbClr val="0000FF"/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0000FF"/>
            </a:contourClr>
          </a:sp3d>
        </p:spPr>
      </p:pic>
      <p:pic>
        <p:nvPicPr>
          <p:cNvPr id="1026" name="Picture 2" descr="http://podelise.ru:81/tw_files2/urls_33/135/d-134412/7z-docs/2_html_m26fe769b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603" y="1569762"/>
            <a:ext cx="4896544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57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434" y="188640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Задача 1.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рограмма, которая 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определяет координату движущегося тела в произвольный момент времени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 выборе: </a:t>
            </a:r>
          </a:p>
          <a:p>
            <a:pPr algn="just"/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1- равноускоренное прямолинейное движение;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2- равнозамедленное прямолинейное движение.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132856"/>
            <a:ext cx="6120680" cy="440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Напишите программу, которая вводит координаты точки на плоскости, и определяет, попала ли эта точка в заштрихованную область.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802" y="2204864"/>
            <a:ext cx="3492388" cy="378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5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Напишите программу, которая вводит координаты точки на плоскости, и определяет, попала ли эта точка в заштрихованную область.</a:t>
            </a:r>
            <a:endParaRPr lang="ru-RU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45" y="1336072"/>
            <a:ext cx="1944216" cy="2169632"/>
          </a:xfrm>
          <a:prstGeom prst="rect">
            <a:avLst/>
          </a:prstGeom>
        </p:spPr>
      </p:pic>
      <p:pic>
        <p:nvPicPr>
          <p:cNvPr id="2050" name="Picture 2" descr="https://fs00.urokimatematiki.ru/jpg/uravnenie_s_dvumja_peremennymi_i_ego_grafik_9.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850" y="2420888"/>
            <a:ext cx="697745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34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Программа, которая вводит координаты точки на плоскости, и определяет, попала ли эта точка в заштрихованную область.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1747848"/>
            <a:ext cx="2736304" cy="30535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694780"/>
            <a:ext cx="6131594" cy="468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4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 3,4.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132 учебника задача №10</a:t>
            </a:r>
          </a:p>
          <a:p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Напишите программу, которая вводит координаты точки на плоскости, и определяет, попала ли эта точка в заштрихованную область.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83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Что является результатом алгоритма?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1" y="1844824"/>
            <a:ext cx="8906517" cy="399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4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20688"/>
            <a:ext cx="6552728" cy="44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Условный оператор: неполная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5776" y="2564904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итога урока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01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Запись на языке Паскаль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888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rgbClr val="0000FF"/>
                </a:solidFill>
              </a:rPr>
              <a:t>		</a:t>
            </a:r>
            <a:r>
              <a:rPr lang="en-US" sz="3600" dirty="0" smtClean="0">
                <a:solidFill>
                  <a:srgbClr val="0000FF"/>
                </a:solidFill>
              </a:rPr>
              <a:t>If</a:t>
            </a:r>
            <a:r>
              <a:rPr lang="en-US" sz="3600" dirty="0" smtClean="0"/>
              <a:t>  </a:t>
            </a:r>
            <a:r>
              <a:rPr lang="en-US" sz="3600" dirty="0" smtClean="0"/>
              <a:t>a&gt;b  </a:t>
            </a:r>
            <a:r>
              <a:rPr lang="en-US" sz="3600" dirty="0" smtClean="0">
                <a:solidFill>
                  <a:srgbClr val="0000FF"/>
                </a:solidFill>
              </a:rPr>
              <a:t>then</a:t>
            </a:r>
            <a:r>
              <a:rPr lang="en-US" sz="3600" dirty="0" smtClean="0"/>
              <a:t>  M:=a   </a:t>
            </a:r>
            <a:endParaRPr lang="ru-RU" sz="3600" dirty="0" smtClean="0"/>
          </a:p>
          <a:p>
            <a:pPr marL="0" indent="0" algn="ctr">
              <a:buNone/>
            </a:pPr>
            <a:r>
              <a:rPr lang="ru-RU" sz="3600" dirty="0">
                <a:solidFill>
                  <a:srgbClr val="0000FF"/>
                </a:solidFill>
              </a:rPr>
              <a:t> </a:t>
            </a:r>
            <a:r>
              <a:rPr lang="ru-RU" sz="3600" dirty="0" smtClean="0">
                <a:solidFill>
                  <a:srgbClr val="0000FF"/>
                </a:solidFill>
              </a:rPr>
              <a:t>             </a:t>
            </a:r>
            <a:r>
              <a:rPr lang="en-US" sz="3600" dirty="0" smtClean="0">
                <a:solidFill>
                  <a:srgbClr val="0000FF"/>
                </a:solidFill>
              </a:rPr>
              <a:t>else</a:t>
            </a:r>
            <a:r>
              <a:rPr lang="en-US" sz="3600" dirty="0" smtClean="0"/>
              <a:t>  </a:t>
            </a:r>
            <a:r>
              <a:rPr lang="ru-RU" sz="3600" dirty="0" smtClean="0"/>
              <a:t> </a:t>
            </a:r>
            <a:r>
              <a:rPr lang="en-US" sz="3600" dirty="0" smtClean="0"/>
              <a:t>M:=b;  </a:t>
            </a:r>
            <a:endParaRPr lang="ru-RU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00FF"/>
                </a:solidFill>
              </a:rPr>
              <a:t>Условный оператор в полной форме</a:t>
            </a: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3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611560" y="608807"/>
            <a:ext cx="3602038" cy="3097212"/>
            <a:chOff x="385" y="1842"/>
            <a:chExt cx="2269" cy="1951"/>
          </a:xfrm>
        </p:grpSpPr>
        <p:sp>
          <p:nvSpPr>
            <p:cNvPr id="5" name="Rectangle 36"/>
            <p:cNvSpPr>
              <a:spLocks noChangeArrowheads="1"/>
            </p:cNvSpPr>
            <p:nvPr/>
          </p:nvSpPr>
          <p:spPr bwMode="auto">
            <a:xfrm>
              <a:off x="385" y="2886"/>
              <a:ext cx="908" cy="273"/>
            </a:xfrm>
            <a:prstGeom prst="rect">
              <a:avLst/>
            </a:prstGeom>
            <a:solidFill>
              <a:srgbClr val="66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altLang="ru-RU"/>
                <a:t>Действие 1</a:t>
              </a:r>
            </a:p>
          </p:txBody>
        </p:sp>
        <p:sp>
          <p:nvSpPr>
            <p:cNvPr id="6" name="AutoShape 37"/>
            <p:cNvSpPr>
              <a:spLocks noChangeArrowheads="1"/>
            </p:cNvSpPr>
            <p:nvPr/>
          </p:nvSpPr>
          <p:spPr bwMode="auto">
            <a:xfrm>
              <a:off x="1020" y="2160"/>
              <a:ext cx="998" cy="453"/>
            </a:xfrm>
            <a:prstGeom prst="flowChartDecision">
              <a:avLst/>
            </a:prstGeom>
            <a:solidFill>
              <a:srgbClr val="66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altLang="ru-RU"/>
                <a:t>Условие</a:t>
              </a:r>
            </a:p>
          </p:txBody>
        </p:sp>
        <p:sp>
          <p:nvSpPr>
            <p:cNvPr id="7" name="Rectangle 38"/>
            <p:cNvSpPr>
              <a:spLocks noChangeArrowheads="1"/>
            </p:cNvSpPr>
            <p:nvPr/>
          </p:nvSpPr>
          <p:spPr bwMode="auto">
            <a:xfrm>
              <a:off x="1746" y="2886"/>
              <a:ext cx="908" cy="273"/>
            </a:xfrm>
            <a:prstGeom prst="rect">
              <a:avLst/>
            </a:prstGeom>
            <a:solidFill>
              <a:srgbClr val="66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altLang="ru-RU"/>
                <a:t>Действие 2</a:t>
              </a:r>
            </a:p>
          </p:txBody>
        </p:sp>
        <p:sp>
          <p:nvSpPr>
            <p:cNvPr id="8" name="Line 39"/>
            <p:cNvSpPr>
              <a:spLocks noChangeShapeType="1"/>
            </p:cNvSpPr>
            <p:nvPr/>
          </p:nvSpPr>
          <p:spPr bwMode="auto">
            <a:xfrm>
              <a:off x="1519" y="1842"/>
              <a:ext cx="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40"/>
            <p:cNvSpPr>
              <a:spLocks noChangeShapeType="1"/>
            </p:cNvSpPr>
            <p:nvPr/>
          </p:nvSpPr>
          <p:spPr bwMode="auto">
            <a:xfrm>
              <a:off x="838" y="2387"/>
              <a:ext cx="0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41"/>
            <p:cNvSpPr>
              <a:spLocks noChangeShapeType="1"/>
            </p:cNvSpPr>
            <p:nvPr/>
          </p:nvSpPr>
          <p:spPr bwMode="auto">
            <a:xfrm>
              <a:off x="2200" y="2387"/>
              <a:ext cx="0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42"/>
            <p:cNvSpPr>
              <a:spLocks noChangeShapeType="1"/>
            </p:cNvSpPr>
            <p:nvPr/>
          </p:nvSpPr>
          <p:spPr bwMode="auto">
            <a:xfrm>
              <a:off x="838" y="3158"/>
              <a:ext cx="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43"/>
            <p:cNvSpPr>
              <a:spLocks noChangeShapeType="1"/>
            </p:cNvSpPr>
            <p:nvPr/>
          </p:nvSpPr>
          <p:spPr bwMode="auto">
            <a:xfrm>
              <a:off x="2200" y="3158"/>
              <a:ext cx="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44"/>
            <p:cNvSpPr>
              <a:spLocks noChangeShapeType="1"/>
            </p:cNvSpPr>
            <p:nvPr/>
          </p:nvSpPr>
          <p:spPr bwMode="auto">
            <a:xfrm>
              <a:off x="1519" y="3475"/>
              <a:ext cx="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45"/>
            <p:cNvSpPr>
              <a:spLocks noChangeShapeType="1"/>
            </p:cNvSpPr>
            <p:nvPr/>
          </p:nvSpPr>
          <p:spPr bwMode="auto">
            <a:xfrm rot="-5400000">
              <a:off x="2109" y="2296"/>
              <a:ext cx="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46"/>
            <p:cNvSpPr>
              <a:spLocks noChangeShapeType="1"/>
            </p:cNvSpPr>
            <p:nvPr/>
          </p:nvSpPr>
          <p:spPr bwMode="auto">
            <a:xfrm rot="-5400000">
              <a:off x="930" y="2296"/>
              <a:ext cx="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47"/>
            <p:cNvSpPr>
              <a:spLocks noChangeShapeType="1"/>
            </p:cNvSpPr>
            <p:nvPr/>
          </p:nvSpPr>
          <p:spPr bwMode="auto">
            <a:xfrm rot="5400000">
              <a:off x="1179" y="3135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48"/>
            <p:cNvSpPr>
              <a:spLocks noChangeShapeType="1"/>
            </p:cNvSpPr>
            <p:nvPr/>
          </p:nvSpPr>
          <p:spPr bwMode="auto">
            <a:xfrm rot="5400000">
              <a:off x="1859" y="3135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" name="Group 62"/>
          <p:cNvGrpSpPr>
            <a:grpSpLocks/>
          </p:cNvGrpSpPr>
          <p:nvPr/>
        </p:nvGrpSpPr>
        <p:grpSpPr bwMode="auto">
          <a:xfrm>
            <a:off x="5364088" y="547688"/>
            <a:ext cx="2881312" cy="3097212"/>
            <a:chOff x="3424" y="1842"/>
            <a:chExt cx="1815" cy="1951"/>
          </a:xfrm>
        </p:grpSpPr>
        <p:sp>
          <p:nvSpPr>
            <p:cNvPr id="19" name="Line 63"/>
            <p:cNvSpPr>
              <a:spLocks noChangeShapeType="1"/>
            </p:cNvSpPr>
            <p:nvPr/>
          </p:nvSpPr>
          <p:spPr bwMode="auto">
            <a:xfrm rot="5400000">
              <a:off x="4898" y="3135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" name="Group 64"/>
            <p:cNvGrpSpPr>
              <a:grpSpLocks/>
            </p:cNvGrpSpPr>
            <p:nvPr/>
          </p:nvGrpSpPr>
          <p:grpSpPr bwMode="auto">
            <a:xfrm>
              <a:off x="3424" y="1842"/>
              <a:ext cx="1815" cy="1951"/>
              <a:chOff x="3424" y="1842"/>
              <a:chExt cx="1815" cy="1951"/>
            </a:xfrm>
          </p:grpSpPr>
          <p:sp>
            <p:nvSpPr>
              <p:cNvPr id="21" name="Rectangle 65"/>
              <p:cNvSpPr>
                <a:spLocks noChangeArrowheads="1"/>
              </p:cNvSpPr>
              <p:nvPr/>
            </p:nvSpPr>
            <p:spPr bwMode="auto">
              <a:xfrm>
                <a:off x="3424" y="2886"/>
                <a:ext cx="908" cy="273"/>
              </a:xfrm>
              <a:prstGeom prst="rect">
                <a:avLst/>
              </a:prstGeom>
              <a:solidFill>
                <a:srgbClr val="66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ru-RU" altLang="ru-RU"/>
                  <a:t>Действие 1</a:t>
                </a:r>
              </a:p>
            </p:txBody>
          </p:sp>
          <p:sp>
            <p:nvSpPr>
              <p:cNvPr id="22" name="AutoShape 66"/>
              <p:cNvSpPr>
                <a:spLocks noChangeArrowheads="1"/>
              </p:cNvSpPr>
              <p:nvPr/>
            </p:nvSpPr>
            <p:spPr bwMode="auto">
              <a:xfrm>
                <a:off x="4059" y="2160"/>
                <a:ext cx="998" cy="453"/>
              </a:xfrm>
              <a:prstGeom prst="flowChartDecision">
                <a:avLst/>
              </a:prstGeom>
              <a:solidFill>
                <a:srgbClr val="66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ru-RU" altLang="ru-RU"/>
                  <a:t>Условие</a:t>
                </a:r>
              </a:p>
            </p:txBody>
          </p:sp>
          <p:sp>
            <p:nvSpPr>
              <p:cNvPr id="23" name="Line 67"/>
              <p:cNvSpPr>
                <a:spLocks noChangeShapeType="1"/>
              </p:cNvSpPr>
              <p:nvPr/>
            </p:nvSpPr>
            <p:spPr bwMode="auto">
              <a:xfrm>
                <a:off x="4558" y="1842"/>
                <a:ext cx="0" cy="3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68"/>
              <p:cNvSpPr>
                <a:spLocks noChangeShapeType="1"/>
              </p:cNvSpPr>
              <p:nvPr/>
            </p:nvSpPr>
            <p:spPr bwMode="auto">
              <a:xfrm>
                <a:off x="3877" y="2387"/>
                <a:ext cx="0" cy="4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69"/>
              <p:cNvSpPr>
                <a:spLocks noChangeShapeType="1"/>
              </p:cNvSpPr>
              <p:nvPr/>
            </p:nvSpPr>
            <p:spPr bwMode="auto">
              <a:xfrm flipH="1">
                <a:off x="5238" y="2387"/>
                <a:ext cx="1" cy="10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70"/>
              <p:cNvSpPr>
                <a:spLocks noChangeShapeType="1"/>
              </p:cNvSpPr>
              <p:nvPr/>
            </p:nvSpPr>
            <p:spPr bwMode="auto">
              <a:xfrm>
                <a:off x="3877" y="3158"/>
                <a:ext cx="0" cy="3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71"/>
              <p:cNvSpPr>
                <a:spLocks noChangeShapeType="1"/>
              </p:cNvSpPr>
              <p:nvPr/>
            </p:nvSpPr>
            <p:spPr bwMode="auto">
              <a:xfrm>
                <a:off x="4558" y="3475"/>
                <a:ext cx="0" cy="3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72"/>
              <p:cNvSpPr>
                <a:spLocks noChangeShapeType="1"/>
              </p:cNvSpPr>
              <p:nvPr/>
            </p:nvSpPr>
            <p:spPr bwMode="auto">
              <a:xfrm rot="-5400000">
                <a:off x="5148" y="2296"/>
                <a:ext cx="0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Line 73"/>
              <p:cNvSpPr>
                <a:spLocks noChangeShapeType="1"/>
              </p:cNvSpPr>
              <p:nvPr/>
            </p:nvSpPr>
            <p:spPr bwMode="auto">
              <a:xfrm rot="-5400000">
                <a:off x="3969" y="2296"/>
                <a:ext cx="0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Line 74"/>
              <p:cNvSpPr>
                <a:spLocks noChangeShapeType="1"/>
              </p:cNvSpPr>
              <p:nvPr/>
            </p:nvSpPr>
            <p:spPr bwMode="auto">
              <a:xfrm rot="5400000">
                <a:off x="4218" y="3135"/>
                <a:ext cx="0" cy="6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068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611560" y="608807"/>
            <a:ext cx="3602038" cy="3097212"/>
            <a:chOff x="385" y="1842"/>
            <a:chExt cx="2269" cy="1951"/>
          </a:xfrm>
        </p:grpSpPr>
        <p:sp>
          <p:nvSpPr>
            <p:cNvPr id="5" name="Rectangle 36"/>
            <p:cNvSpPr>
              <a:spLocks noChangeArrowheads="1"/>
            </p:cNvSpPr>
            <p:nvPr/>
          </p:nvSpPr>
          <p:spPr bwMode="auto">
            <a:xfrm>
              <a:off x="385" y="2886"/>
              <a:ext cx="908" cy="273"/>
            </a:xfrm>
            <a:prstGeom prst="rect">
              <a:avLst/>
            </a:prstGeom>
            <a:solidFill>
              <a:srgbClr val="66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altLang="ru-RU"/>
                <a:t>Действие 1</a:t>
              </a:r>
            </a:p>
          </p:txBody>
        </p:sp>
        <p:sp>
          <p:nvSpPr>
            <p:cNvPr id="6" name="AutoShape 37"/>
            <p:cNvSpPr>
              <a:spLocks noChangeArrowheads="1"/>
            </p:cNvSpPr>
            <p:nvPr/>
          </p:nvSpPr>
          <p:spPr bwMode="auto">
            <a:xfrm>
              <a:off x="1020" y="2160"/>
              <a:ext cx="998" cy="453"/>
            </a:xfrm>
            <a:prstGeom prst="flowChartDecision">
              <a:avLst/>
            </a:prstGeom>
            <a:solidFill>
              <a:srgbClr val="66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altLang="ru-RU"/>
                <a:t>Условие</a:t>
              </a:r>
            </a:p>
          </p:txBody>
        </p:sp>
        <p:sp>
          <p:nvSpPr>
            <p:cNvPr id="7" name="Rectangle 38"/>
            <p:cNvSpPr>
              <a:spLocks noChangeArrowheads="1"/>
            </p:cNvSpPr>
            <p:nvPr/>
          </p:nvSpPr>
          <p:spPr bwMode="auto">
            <a:xfrm>
              <a:off x="1746" y="2886"/>
              <a:ext cx="908" cy="273"/>
            </a:xfrm>
            <a:prstGeom prst="rect">
              <a:avLst/>
            </a:prstGeom>
            <a:solidFill>
              <a:srgbClr val="66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altLang="ru-RU"/>
                <a:t>Действие 2</a:t>
              </a:r>
            </a:p>
          </p:txBody>
        </p:sp>
        <p:sp>
          <p:nvSpPr>
            <p:cNvPr id="8" name="Line 39"/>
            <p:cNvSpPr>
              <a:spLocks noChangeShapeType="1"/>
            </p:cNvSpPr>
            <p:nvPr/>
          </p:nvSpPr>
          <p:spPr bwMode="auto">
            <a:xfrm>
              <a:off x="1519" y="1842"/>
              <a:ext cx="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40"/>
            <p:cNvSpPr>
              <a:spLocks noChangeShapeType="1"/>
            </p:cNvSpPr>
            <p:nvPr/>
          </p:nvSpPr>
          <p:spPr bwMode="auto">
            <a:xfrm>
              <a:off x="838" y="2387"/>
              <a:ext cx="0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41"/>
            <p:cNvSpPr>
              <a:spLocks noChangeShapeType="1"/>
            </p:cNvSpPr>
            <p:nvPr/>
          </p:nvSpPr>
          <p:spPr bwMode="auto">
            <a:xfrm>
              <a:off x="2200" y="2387"/>
              <a:ext cx="0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42"/>
            <p:cNvSpPr>
              <a:spLocks noChangeShapeType="1"/>
            </p:cNvSpPr>
            <p:nvPr/>
          </p:nvSpPr>
          <p:spPr bwMode="auto">
            <a:xfrm>
              <a:off x="838" y="3158"/>
              <a:ext cx="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43"/>
            <p:cNvSpPr>
              <a:spLocks noChangeShapeType="1"/>
            </p:cNvSpPr>
            <p:nvPr/>
          </p:nvSpPr>
          <p:spPr bwMode="auto">
            <a:xfrm>
              <a:off x="2200" y="3158"/>
              <a:ext cx="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44"/>
            <p:cNvSpPr>
              <a:spLocks noChangeShapeType="1"/>
            </p:cNvSpPr>
            <p:nvPr/>
          </p:nvSpPr>
          <p:spPr bwMode="auto">
            <a:xfrm>
              <a:off x="1519" y="3475"/>
              <a:ext cx="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45"/>
            <p:cNvSpPr>
              <a:spLocks noChangeShapeType="1"/>
            </p:cNvSpPr>
            <p:nvPr/>
          </p:nvSpPr>
          <p:spPr bwMode="auto">
            <a:xfrm rot="-5400000">
              <a:off x="2109" y="2296"/>
              <a:ext cx="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46"/>
            <p:cNvSpPr>
              <a:spLocks noChangeShapeType="1"/>
            </p:cNvSpPr>
            <p:nvPr/>
          </p:nvSpPr>
          <p:spPr bwMode="auto">
            <a:xfrm rot="-5400000">
              <a:off x="930" y="2296"/>
              <a:ext cx="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47"/>
            <p:cNvSpPr>
              <a:spLocks noChangeShapeType="1"/>
            </p:cNvSpPr>
            <p:nvPr/>
          </p:nvSpPr>
          <p:spPr bwMode="auto">
            <a:xfrm rot="5400000">
              <a:off x="1179" y="3135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48"/>
            <p:cNvSpPr>
              <a:spLocks noChangeShapeType="1"/>
            </p:cNvSpPr>
            <p:nvPr/>
          </p:nvSpPr>
          <p:spPr bwMode="auto">
            <a:xfrm rot="5400000">
              <a:off x="1859" y="3135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" name="Group 62"/>
          <p:cNvGrpSpPr>
            <a:grpSpLocks/>
          </p:cNvGrpSpPr>
          <p:nvPr/>
        </p:nvGrpSpPr>
        <p:grpSpPr bwMode="auto">
          <a:xfrm>
            <a:off x="5364088" y="547688"/>
            <a:ext cx="2881312" cy="3097212"/>
            <a:chOff x="3424" y="1842"/>
            <a:chExt cx="1815" cy="1951"/>
          </a:xfrm>
        </p:grpSpPr>
        <p:sp>
          <p:nvSpPr>
            <p:cNvPr id="19" name="Line 63"/>
            <p:cNvSpPr>
              <a:spLocks noChangeShapeType="1"/>
            </p:cNvSpPr>
            <p:nvPr/>
          </p:nvSpPr>
          <p:spPr bwMode="auto">
            <a:xfrm rot="5400000">
              <a:off x="4898" y="3135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" name="Group 64"/>
            <p:cNvGrpSpPr>
              <a:grpSpLocks/>
            </p:cNvGrpSpPr>
            <p:nvPr/>
          </p:nvGrpSpPr>
          <p:grpSpPr bwMode="auto">
            <a:xfrm>
              <a:off x="3424" y="1842"/>
              <a:ext cx="1815" cy="1951"/>
              <a:chOff x="3424" y="1842"/>
              <a:chExt cx="1815" cy="1951"/>
            </a:xfrm>
          </p:grpSpPr>
          <p:sp>
            <p:nvSpPr>
              <p:cNvPr id="21" name="Rectangle 65"/>
              <p:cNvSpPr>
                <a:spLocks noChangeArrowheads="1"/>
              </p:cNvSpPr>
              <p:nvPr/>
            </p:nvSpPr>
            <p:spPr bwMode="auto">
              <a:xfrm>
                <a:off x="3424" y="2886"/>
                <a:ext cx="908" cy="273"/>
              </a:xfrm>
              <a:prstGeom prst="rect">
                <a:avLst/>
              </a:prstGeom>
              <a:solidFill>
                <a:srgbClr val="66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ru-RU" altLang="ru-RU"/>
                  <a:t>Действие 1</a:t>
                </a:r>
              </a:p>
            </p:txBody>
          </p:sp>
          <p:sp>
            <p:nvSpPr>
              <p:cNvPr id="22" name="AutoShape 66"/>
              <p:cNvSpPr>
                <a:spLocks noChangeArrowheads="1"/>
              </p:cNvSpPr>
              <p:nvPr/>
            </p:nvSpPr>
            <p:spPr bwMode="auto">
              <a:xfrm>
                <a:off x="4059" y="2160"/>
                <a:ext cx="998" cy="453"/>
              </a:xfrm>
              <a:prstGeom prst="flowChartDecision">
                <a:avLst/>
              </a:prstGeom>
              <a:solidFill>
                <a:srgbClr val="66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ru-RU" altLang="ru-RU"/>
                  <a:t>Условие</a:t>
                </a:r>
              </a:p>
            </p:txBody>
          </p:sp>
          <p:sp>
            <p:nvSpPr>
              <p:cNvPr id="23" name="Line 67"/>
              <p:cNvSpPr>
                <a:spLocks noChangeShapeType="1"/>
              </p:cNvSpPr>
              <p:nvPr/>
            </p:nvSpPr>
            <p:spPr bwMode="auto">
              <a:xfrm>
                <a:off x="4558" y="1842"/>
                <a:ext cx="0" cy="3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68"/>
              <p:cNvSpPr>
                <a:spLocks noChangeShapeType="1"/>
              </p:cNvSpPr>
              <p:nvPr/>
            </p:nvSpPr>
            <p:spPr bwMode="auto">
              <a:xfrm>
                <a:off x="3877" y="2387"/>
                <a:ext cx="0" cy="4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69"/>
              <p:cNvSpPr>
                <a:spLocks noChangeShapeType="1"/>
              </p:cNvSpPr>
              <p:nvPr/>
            </p:nvSpPr>
            <p:spPr bwMode="auto">
              <a:xfrm flipH="1">
                <a:off x="5238" y="2387"/>
                <a:ext cx="1" cy="10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70"/>
              <p:cNvSpPr>
                <a:spLocks noChangeShapeType="1"/>
              </p:cNvSpPr>
              <p:nvPr/>
            </p:nvSpPr>
            <p:spPr bwMode="auto">
              <a:xfrm>
                <a:off x="3877" y="3158"/>
                <a:ext cx="0" cy="3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71"/>
              <p:cNvSpPr>
                <a:spLocks noChangeShapeType="1"/>
              </p:cNvSpPr>
              <p:nvPr/>
            </p:nvSpPr>
            <p:spPr bwMode="auto">
              <a:xfrm>
                <a:off x="4558" y="3475"/>
                <a:ext cx="0" cy="3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72"/>
              <p:cNvSpPr>
                <a:spLocks noChangeShapeType="1"/>
              </p:cNvSpPr>
              <p:nvPr/>
            </p:nvSpPr>
            <p:spPr bwMode="auto">
              <a:xfrm rot="-5400000">
                <a:off x="5148" y="2296"/>
                <a:ext cx="0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Line 73"/>
              <p:cNvSpPr>
                <a:spLocks noChangeShapeType="1"/>
              </p:cNvSpPr>
              <p:nvPr/>
            </p:nvSpPr>
            <p:spPr bwMode="auto">
              <a:xfrm rot="-5400000">
                <a:off x="3969" y="2296"/>
                <a:ext cx="0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Line 74"/>
              <p:cNvSpPr>
                <a:spLocks noChangeShapeType="1"/>
              </p:cNvSpPr>
              <p:nvPr/>
            </p:nvSpPr>
            <p:spPr bwMode="auto">
              <a:xfrm rot="5400000">
                <a:off x="4218" y="3135"/>
                <a:ext cx="0" cy="6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323528" y="3955181"/>
            <a:ext cx="3744416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000" b="1" dirty="0" smtClean="0">
                <a:latin typeface="Calibri" pitchFamily="34" charset="0"/>
              </a:rPr>
              <a:t>Полная форма ветвления</a:t>
            </a:r>
            <a:endParaRPr lang="ru-RU" altLang="ru-RU" sz="2000" b="1" dirty="0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3851272"/>
            <a:ext cx="396044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000" b="1" dirty="0" smtClean="0">
                <a:latin typeface="Calibri" pitchFamily="34" charset="0"/>
              </a:rPr>
              <a:t>Неполная (сокращенная) форма ветвления</a:t>
            </a:r>
            <a:endParaRPr lang="ru-RU" altLang="ru-RU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50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008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Какая форма ветвления?</a:t>
            </a:r>
            <a:endParaRPr lang="ru-RU" sz="3600" dirty="0"/>
          </a:p>
        </p:txBody>
      </p:sp>
      <p:pic>
        <p:nvPicPr>
          <p:cNvPr id="1026" name="Picture 2" descr="http://tarajantzenblog.com/wp-content/uploads/2014/10/iStock_Decision-Making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024" y="1340768"/>
            <a:ext cx="616781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37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008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Какая форма ветвления?</a:t>
            </a:r>
            <a:endParaRPr lang="ru-RU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305752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17157" y="3356992"/>
            <a:ext cx="3567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</a:rPr>
              <a:t>Учиться или не учиться?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835532"/>
            <a:ext cx="2704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Учиться или не учиться?</a:t>
            </a:r>
            <a:endParaRPr lang="ru-RU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05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008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Какая форма ветвления?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995935" y="5229200"/>
            <a:ext cx="4608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</a:rPr>
              <a:t>Сдать </a:t>
            </a:r>
            <a:r>
              <a:rPr lang="ru-RU" sz="2400" i="1" dirty="0">
                <a:solidFill>
                  <a:srgbClr val="C00000"/>
                </a:solidFill>
              </a:rPr>
              <a:t>Е</a:t>
            </a:r>
            <a:r>
              <a:rPr lang="ru-RU" sz="2400" i="1" dirty="0" smtClean="0">
                <a:solidFill>
                  <a:srgbClr val="C00000"/>
                </a:solidFill>
              </a:rPr>
              <a:t>ГЭ по русскому языку?</a:t>
            </a:r>
            <a:endParaRPr lang="ru-RU" sz="2400" i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http://www.xn--80adsikchbuhl5i.com/wp-content/uploads/2015/05/IMG_1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518457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9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008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Какая форма ветвления?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151083" y="5589240"/>
            <a:ext cx="4608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</a:rPr>
              <a:t>Любить своего ребёнка?</a:t>
            </a:r>
            <a:endParaRPr lang="ru-RU" sz="2400" i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http://www.5election.com/wp-content/uploads/2013/11/mother-lo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563888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03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</TotalTime>
  <Words>275</Words>
  <Application>Microsoft Office PowerPoint</Application>
  <PresentationFormat>Экран (4:3)</PresentationFormat>
  <Paragraphs>65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Courier New</vt:lpstr>
      <vt:lpstr>Symbol</vt:lpstr>
      <vt:lpstr>Times New Roman</vt:lpstr>
      <vt:lpstr>Тема Office</vt:lpstr>
      <vt:lpstr>Презентация PowerPoint</vt:lpstr>
      <vt:lpstr>Что является результатом алгоритма?</vt:lpstr>
      <vt:lpstr>Запись на языке Паскаль</vt:lpstr>
      <vt:lpstr>Презентация PowerPoint</vt:lpstr>
      <vt:lpstr>Презентация PowerPoint</vt:lpstr>
      <vt:lpstr>Какая форма ветвления?</vt:lpstr>
      <vt:lpstr>Какая форма ветвления?</vt:lpstr>
      <vt:lpstr>Какая форма ветвления?</vt:lpstr>
      <vt:lpstr>Какая форма ветвления?</vt:lpstr>
      <vt:lpstr>Презентация PowerPoint</vt:lpstr>
      <vt:lpstr>Условный оператор: неполная форма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</dc:creator>
  <cp:lastModifiedBy>1</cp:lastModifiedBy>
  <cp:revision>46</cp:revision>
  <dcterms:created xsi:type="dcterms:W3CDTF">2016-01-27T09:56:23Z</dcterms:created>
  <dcterms:modified xsi:type="dcterms:W3CDTF">2017-04-30T14:15:58Z</dcterms:modified>
</cp:coreProperties>
</file>