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F02595-0A10-4D93-8FD2-2461811A3537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ECC9360-2E8E-4458-9BCF-B3EA08FE31F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853078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Специальные условия для реализации программы с НОДА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3861048"/>
            <a:ext cx="4320480" cy="1656184"/>
          </a:xfrm>
        </p:spPr>
        <p:txBody>
          <a:bodyPr/>
          <a:lstStyle/>
          <a:p>
            <a:r>
              <a:rPr lang="ru-RU" dirty="0" smtClean="0"/>
              <a:t>Подготовила: </a:t>
            </a:r>
            <a:r>
              <a:rPr lang="ru-RU" dirty="0" err="1" smtClean="0"/>
              <a:t>Мойланен</a:t>
            </a:r>
            <a:r>
              <a:rPr lang="ru-RU" dirty="0" smtClean="0"/>
              <a:t> Е.Г.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66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350060"/>
            <a:ext cx="7056784" cy="4293096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latin typeface="+mn-lt"/>
              </a:rPr>
              <a:t>Кадровые условия</a:t>
            </a: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>Систематическая психолого-педагогическая поддержка</a:t>
            </a:r>
            <a:r>
              <a:rPr lang="ru-RU" sz="1800" baseline="0" dirty="0" smtClean="0">
                <a:latin typeface="+mn-lt"/>
              </a:rPr>
              <a:t> коллектива учителей, родителей, детского коллектива и самого ребенка с НОДА</a:t>
            </a: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>Педагоги реализующие программу должны иметь высшее</a:t>
            </a:r>
            <a:r>
              <a:rPr lang="ru-RU" sz="1800" baseline="0" dirty="0" smtClean="0">
                <a:latin typeface="+mn-lt"/>
              </a:rPr>
              <a:t> образование и степень не ниже бакалавра по профилю «Специальная педагогика и психология», «Психолого-педагогическое образование» или по магистерской программе</a:t>
            </a:r>
            <a:br>
              <a:rPr lang="ru-RU" sz="1800" baseline="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>Обязательна профессиональная переподготовка или курсы повышения квалификации (объемом 72 и более часов» в области инклюзивного образования</a:t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>Участие </a:t>
            </a:r>
            <a:r>
              <a:rPr lang="ru-RU" sz="1800" dirty="0" err="1" smtClean="0">
                <a:latin typeface="+mn-lt"/>
              </a:rPr>
              <a:t>тьютора</a:t>
            </a:r>
            <a:r>
              <a:rPr lang="ru-RU" sz="1800" dirty="0" smtClean="0">
                <a:latin typeface="+mn-lt"/>
              </a:rPr>
              <a:t> с высшим профессиональным образованием по направлению «Специальное (дефектологическое» образование» (постоянно или временно, с </a:t>
            </a:r>
            <a:r>
              <a:rPr lang="ru-RU" sz="1800" dirty="0" err="1" smtClean="0">
                <a:latin typeface="+mn-lt"/>
              </a:rPr>
              <a:t>пед.стажем</a:t>
            </a:r>
            <a:r>
              <a:rPr lang="ru-RU" sz="1800" dirty="0" smtClean="0">
                <a:latin typeface="+mn-lt"/>
              </a:rPr>
              <a:t> не менее 2 лет)</a:t>
            </a:r>
            <a:br>
              <a:rPr lang="ru-RU" sz="1800" dirty="0" smtClean="0">
                <a:latin typeface="+mn-lt"/>
              </a:rPr>
            </a:br>
            <a:endParaRPr lang="ru-RU" sz="18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5642" y="476672"/>
            <a:ext cx="2903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Вариант 6.1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683099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Финансовые условия</a:t>
            </a:r>
            <a:br>
              <a:rPr lang="ru-RU" dirty="0" smtClean="0">
                <a:latin typeface="+mn-lt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+mn-lt"/>
              </a:rPr>
              <a:t>Структура расходов включает: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- образование ребенка на основе адаптированной образовательной программы;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- сопровождение ребенка в период его нахождения в образовательной организации;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- консультирование родителей и членов семьи по вопросам образования ребенка;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- обеспечение необходимым учебным, информационно-техническим оборудованием и учебно-дидактическим материалом.</a:t>
            </a:r>
            <a:br>
              <a:rPr lang="ru-RU" dirty="0" smtClean="0">
                <a:latin typeface="+mn-lt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68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Материально-технические условия:</a:t>
            </a:r>
            <a:br>
              <a:rPr lang="ru-RU" dirty="0" smtClean="0">
                <a:latin typeface="+mn-lt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+mn-lt"/>
              </a:rPr>
              <a:t>Установка пандусов, лифтов, подъемников, поручней, широких дверных проемов для беспрепятственного передвижения.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Специально организованное рабочее место: ПК, технические приспособления (специальная клавиатура, различного вида контакторы, заменяющие мышь, джойстики, трекболы, сенсорные планшеты). Сопровождения </a:t>
            </a:r>
            <a:r>
              <a:rPr lang="ru-RU" dirty="0" err="1" smtClean="0">
                <a:latin typeface="+mn-lt"/>
              </a:rPr>
              <a:t>тьютора</a:t>
            </a:r>
            <a:r>
              <a:rPr lang="ru-RU" dirty="0" smtClean="0">
                <a:latin typeface="+mn-lt"/>
              </a:rPr>
              <a:t>.</a:t>
            </a:r>
          </a:p>
          <a:p>
            <a:r>
              <a:rPr lang="ru-RU" dirty="0" smtClean="0"/>
              <a:t>Функционирование современной ИОС, которая включает информационные ресурсы, ЭОР, телекоммуникационные технологии, технические средства и технологии (</a:t>
            </a:r>
            <a:r>
              <a:rPr lang="ru-RU" dirty="0" err="1" smtClean="0"/>
              <a:t>флеш</a:t>
            </a:r>
            <a:r>
              <a:rPr lang="ru-RU" dirty="0" smtClean="0"/>
              <a:t>-тренажёры. Инструменты </a:t>
            </a:r>
            <a:r>
              <a:rPr lang="en-US" dirty="0" smtClean="0"/>
              <a:t>Wiki</a:t>
            </a:r>
            <a:r>
              <a:rPr lang="ru-RU" dirty="0" smtClean="0"/>
              <a:t>, цифровые видео материалы и др.)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82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Кадровые условия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905352"/>
              </p:ext>
            </p:extLst>
          </p:nvPr>
        </p:nvGraphicFramePr>
        <p:xfrm>
          <a:off x="971600" y="1052737"/>
          <a:ext cx="7920879" cy="533938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640293"/>
                <a:gridCol w="2640293"/>
                <a:gridCol w="2640293"/>
              </a:tblGrid>
              <a:tr h="364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6.2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6.3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6.4</a:t>
                      </a:r>
                      <a:endParaRPr lang="ru-RU" dirty="0"/>
                    </a:p>
                  </a:txBody>
                  <a:tcPr/>
                </a:tc>
              </a:tr>
              <a:tr h="36456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Учителя, реализующие </a:t>
                      </a:r>
                      <a:r>
                        <a:rPr lang="ru-RU" dirty="0" err="1" smtClean="0"/>
                        <a:t>АООп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0475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Профессиональная переподготовка</a:t>
                      </a:r>
                      <a:r>
                        <a:rPr lang="ru-RU" baseline="0" dirty="0" smtClean="0"/>
                        <a:t> в области обучения лиц с НОДА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Профессиональная переподготовка или курсы повышения (не менее 144 часов) в области олигофренопедагогика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Повышение квалификации в области изучения и обучения детей с ТМНР (не менее 144 часов)</a:t>
                      </a:r>
                      <a:endParaRPr lang="ru-RU" dirty="0"/>
                    </a:p>
                  </a:txBody>
                  <a:tcPr/>
                </a:tc>
              </a:tr>
              <a:tr h="36456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Учителя-дефектологи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456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логопеды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456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воспитатели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6456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Педагоги-психологи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6456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Специалисты по адаптивной физкультуре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6456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Социальные педагоги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6456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Медицинские работники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842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Материально-технические </a:t>
            </a:r>
            <a:r>
              <a:rPr lang="ru-RU" dirty="0" smtClean="0"/>
              <a:t>условия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71600" y="1124744"/>
            <a:ext cx="7848872" cy="52565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Организация пространства</a:t>
            </a:r>
          </a:p>
          <a:p>
            <a:r>
              <a:rPr lang="ru-RU" sz="2800" dirty="0" smtClean="0"/>
              <a:t>Организация рабочего места</a:t>
            </a:r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Технические средства обучения(</a:t>
            </a:r>
            <a:r>
              <a:rPr lang="ru-RU" sz="2800" dirty="0" err="1" smtClean="0"/>
              <a:t>ассистивные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425533"/>
              </p:ext>
            </p:extLst>
          </p:nvPr>
        </p:nvGraphicFramePr>
        <p:xfrm>
          <a:off x="1115616" y="2276872"/>
          <a:ext cx="7776865" cy="165618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800200"/>
                <a:gridCol w="2448272"/>
                <a:gridCol w="3528393"/>
              </a:tblGrid>
              <a:tr h="11925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6.4</a:t>
                      </a:r>
                      <a:endParaRPr lang="ru-RU" sz="1600" dirty="0"/>
                    </a:p>
                  </a:txBody>
                  <a:tcPr/>
                </a:tc>
              </a:tr>
              <a:tr h="1320904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 умственной отсталостью с НОДА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Индивидуальное с учетом особых образовательных потребностей ребенка с ТМНР, а так</a:t>
                      </a:r>
                      <a:r>
                        <a:rPr lang="ru-RU" sz="1600" baseline="0" dirty="0" smtClean="0"/>
                        <a:t>же сопутствующих </a:t>
                      </a:r>
                      <a:r>
                        <a:rPr lang="ru-RU" sz="1600" baseline="0" dirty="0" err="1" smtClean="0"/>
                        <a:t>нейросенсорных</a:t>
                      </a:r>
                      <a:r>
                        <a:rPr lang="ru-RU" sz="1600" baseline="0" dirty="0" smtClean="0"/>
                        <a:t> нарушений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326771"/>
              </p:ext>
            </p:extLst>
          </p:nvPr>
        </p:nvGraphicFramePr>
        <p:xfrm>
          <a:off x="1115616" y="4797152"/>
          <a:ext cx="7344816" cy="18897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56184"/>
                <a:gridCol w="2088232"/>
                <a:gridCol w="3600400"/>
              </a:tblGrid>
              <a:tr h="27330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6.4</a:t>
                      </a:r>
                      <a:endParaRPr lang="ru-RU" sz="1600" dirty="0"/>
                    </a:p>
                  </a:txBody>
                  <a:tcPr/>
                </a:tc>
              </a:tr>
              <a:tr h="129426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Комфортного доступа ребенка с НОДА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 умственной отсталостью с НОДА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Индивидуальные технические средства передвижения, подъемники, приборы для альтернативной и дополнительной коммуникации, специализированные компьютерные</a:t>
                      </a:r>
                      <a:r>
                        <a:rPr lang="ru-RU" sz="1600" baseline="0" dirty="0" smtClean="0"/>
                        <a:t> инструменты обучения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968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Материально-технические условия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503113"/>
              </p:ext>
            </p:extLst>
          </p:nvPr>
        </p:nvGraphicFramePr>
        <p:xfrm>
          <a:off x="1435100" y="1447800"/>
          <a:ext cx="7499349" cy="38506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128788"/>
                <a:gridCol w="2232248"/>
                <a:gridCol w="31383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6.2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6.3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Вариант 6.4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Специальные учебники с приложениями и рабочие тетради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Большой объем наглядного (графического ) материала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Специальные дидактические материалы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Ковролиновые</a:t>
                      </a:r>
                      <a:r>
                        <a:rPr lang="ru-RU" dirty="0" smtClean="0"/>
                        <a:t>  и/или магнитные доски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Специальные электронные приложения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фланелеграфы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Компьютерные инструменты обучения, отвечающие особым образовательным потребностям детей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Места отдыха и проведения свободного времени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 умственной отсталостью с НОДА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785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Специальный учебный и дидактический материал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075737"/>
              </p:ext>
            </p:extLst>
          </p:nvPr>
        </p:nvGraphicFramePr>
        <p:xfrm>
          <a:off x="971600" y="1340768"/>
          <a:ext cx="8034857" cy="541707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368152"/>
                <a:gridCol w="3617759"/>
                <a:gridCol w="3048946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Образовательная область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6.4</a:t>
                      </a:r>
                      <a:endParaRPr lang="ru-RU" sz="1600" dirty="0"/>
                    </a:p>
                  </a:txBody>
                  <a:tcPr/>
                </a:tc>
              </a:tr>
              <a:tr h="172899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«Язык»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Наборы букв и слогов, картинные азбуки, таблицы (опорные схемы) на печатной основе, наборы сюжетных картинок, обучающие программы для ПК (по развитию речи и овладению навыками грамотного письма)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Специально</a:t>
                      </a:r>
                      <a:r>
                        <a:rPr lang="ru-RU" sz="1600" baseline="0" dirty="0" smtClean="0"/>
                        <a:t> подобранные предметы, графические/печатные изображения,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алфавитные доски, электронные средства</a:t>
                      </a:r>
                      <a:endParaRPr lang="ru-RU" sz="1600" dirty="0"/>
                    </a:p>
                  </a:txBody>
                  <a:tcPr/>
                </a:tc>
              </a:tr>
              <a:tr h="3793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«Математика»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Предметы различной формы, величины, цвета, счетного материала; таблицы на печатной основе; ПО</a:t>
                      </a:r>
                      <a:r>
                        <a:rPr lang="ru-RU" sz="1600" baseline="0" dirty="0" smtClean="0"/>
                        <a:t> для ПК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Предметы различной формы, величины, цвета; изображения предметов,</a:t>
                      </a:r>
                      <a:r>
                        <a:rPr lang="ru-RU" sz="1600" baseline="0" dirty="0" smtClean="0"/>
                        <a:t> людей, объектов природы, цифры, оборудование для упражнений на сортировку/группировку, ПО для ПК</a:t>
                      </a:r>
                      <a:endParaRPr lang="ru-RU" sz="1600" dirty="0"/>
                    </a:p>
                  </a:txBody>
                  <a:tcPr/>
                </a:tc>
              </a:tr>
              <a:tr h="3793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«Естествознание»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Видео, проекционное</a:t>
                      </a:r>
                      <a:r>
                        <a:rPr lang="ru-RU" sz="1600" baseline="0" dirty="0" smtClean="0"/>
                        <a:t> оборудование, интернет ресурсы и печатные материалы, муляжи предметов, чучел животных и птиц, комнатные растения, оранжереи, живые уголки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/>
                        <a:t>комнатные растения, оранжереи, живые уголки, теплицы, сенсорный сад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20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Специальный</a:t>
            </a:r>
            <a:r>
              <a:rPr lang="ru-RU" sz="4400" dirty="0"/>
              <a:t> </a:t>
            </a:r>
            <a:r>
              <a:rPr lang="ru-RU" sz="3600" dirty="0"/>
              <a:t>учебный и дидактический материал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919173"/>
              </p:ext>
            </p:extLst>
          </p:nvPr>
        </p:nvGraphicFramePr>
        <p:xfrm>
          <a:off x="1078699" y="1556792"/>
          <a:ext cx="7453741" cy="46939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368152"/>
                <a:gridCol w="2845229"/>
                <a:gridCol w="3240360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Образовательная область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Вариант 6.4</a:t>
                      </a:r>
                      <a:endParaRPr lang="ru-RU" sz="1600" dirty="0"/>
                    </a:p>
                  </a:txBody>
                  <a:tcPr/>
                </a:tc>
              </a:tr>
              <a:tr h="2849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«Искусство»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Специфические</a:t>
                      </a:r>
                      <a:r>
                        <a:rPr lang="ru-RU" sz="1600" baseline="0" dirty="0" smtClean="0"/>
                        <a:t> инструменты (кисточки, ножницы и др.) и большой объем расходных материалов (бумага, краски, пластилин, глина, клей и др.) для ИЗО</a:t>
                      </a:r>
                    </a:p>
                    <a:p>
                      <a:pPr algn="ctr"/>
                      <a:r>
                        <a:rPr lang="ru-RU" sz="1600" dirty="0" smtClean="0"/>
                        <a:t>Музыка и театр: музыкальные инструменты (маракасы, бубен, барабан и др.),</a:t>
                      </a:r>
                      <a:r>
                        <a:rPr lang="ru-RU" sz="1600" baseline="0" dirty="0" smtClean="0"/>
                        <a:t> театральный инструмент,  оснащение актового зала воспроизводящими, звукоусиливающим и осветительным оборудованием.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3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«Технология»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Специфические</a:t>
                      </a:r>
                      <a:r>
                        <a:rPr lang="ru-RU" sz="1600" baseline="0" dirty="0" smtClean="0"/>
                        <a:t> инструменты и расходные материалы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93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«Физическая культура»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Специальные предметы (ленты, мячи, шары, обручи и др.), необходимый </a:t>
                      </a:r>
                      <a:r>
                        <a:rPr lang="ru-RU" sz="1600" dirty="0" err="1" smtClean="0"/>
                        <a:t>спорт.инвентарь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Специальное адаптированное оборудование для детей с различными нарушениями развития, тренажеры, велосипеды (с </a:t>
                      </a:r>
                      <a:r>
                        <a:rPr lang="ru-RU" smtClean="0"/>
                        <a:t>ортопедическими средствами</a:t>
                      </a:r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797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187</TotalTime>
  <Words>493</Words>
  <Application>Microsoft Office PowerPoint</Application>
  <PresentationFormat>Экран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Специальные условия для реализации программы с НОДА</vt:lpstr>
      <vt:lpstr>Кадровые условия Систематическая психолого-педагогическая поддержка коллектива учителей, родителей, детского коллектива и самого ребенка с НОДА Педагоги реализующие программу должны иметь высшее образование и степень не ниже бакалавра по профилю «Специальная педагогика и психология», «Психолого-педагогическое образование» или по магистерской программе Обязательна профессиональная переподготовка или курсы повышения квалификации (объемом 72 и более часов» в области инклюзивного образования Участие тьютора с высшим профессиональным образованием по направлению «Специальное (дефектологическое» образование» (постоянно или временно, с пед.стажем не менее 2 лет) </vt:lpstr>
      <vt:lpstr>Финансовые условия </vt:lpstr>
      <vt:lpstr>Материально-технические условия: </vt:lpstr>
      <vt:lpstr>Кадровые условия</vt:lpstr>
      <vt:lpstr>Материально-технические условия</vt:lpstr>
      <vt:lpstr>Материально-технические условия</vt:lpstr>
      <vt:lpstr>Специальный учебный и дидактический материал</vt:lpstr>
      <vt:lpstr>Специальный учебный и дидактический материал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Специальные условия для реализации программы с НОДА</dc:title>
  <dc:creator>катя</dc:creator>
  <cp:lastModifiedBy>катя</cp:lastModifiedBy>
  <cp:revision>17</cp:revision>
  <dcterms:created xsi:type="dcterms:W3CDTF">2018-10-30T08:54:43Z</dcterms:created>
  <dcterms:modified xsi:type="dcterms:W3CDTF">2018-10-31T10:13:42Z</dcterms:modified>
</cp:coreProperties>
</file>