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1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19C0E06-BE9D-48BA-8DF9-FDADC98A03CF}" type="datetimeFigureOut">
              <a:rPr lang="ru-RU" smtClean="0"/>
              <a:t>02.11.2018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CD4888-BBE3-4016-8CBE-9BA17BD8F7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9C0E06-BE9D-48BA-8DF9-FDADC98A03CF}" type="datetimeFigureOut">
              <a:rPr lang="ru-RU" smtClean="0"/>
              <a:t>02.11.2018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CD4888-BBE3-4016-8CBE-9BA17BD8F7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9C0E06-BE9D-48BA-8DF9-FDADC98A03CF}" type="datetimeFigureOut">
              <a:rPr lang="ru-RU" smtClean="0"/>
              <a:t>02.11.2018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CD4888-BBE3-4016-8CBE-9BA17BD8F7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9C0E06-BE9D-48BA-8DF9-FDADC98A03CF}" type="datetimeFigureOut">
              <a:rPr lang="ru-RU" smtClean="0"/>
              <a:t>02.11.2018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CD4888-BBE3-4016-8CBE-9BA17BD8F7F5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9C0E06-BE9D-48BA-8DF9-FDADC98A03CF}" type="datetimeFigureOut">
              <a:rPr lang="ru-RU" smtClean="0"/>
              <a:t>02.11.2018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CD4888-BBE3-4016-8CBE-9BA17BD8F7F5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9C0E06-BE9D-48BA-8DF9-FDADC98A03CF}" type="datetimeFigureOut">
              <a:rPr lang="ru-RU" smtClean="0"/>
              <a:t>02.11.2018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CD4888-BBE3-4016-8CBE-9BA17BD8F7F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9C0E06-BE9D-48BA-8DF9-FDADC98A03CF}" type="datetimeFigureOut">
              <a:rPr lang="ru-RU" smtClean="0"/>
              <a:t>02.11.2018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CD4888-BBE3-4016-8CBE-9BA17BD8F7F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9C0E06-BE9D-48BA-8DF9-FDADC98A03CF}" type="datetimeFigureOut">
              <a:rPr lang="ru-RU" smtClean="0"/>
              <a:t>02.11.2018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CD4888-BBE3-4016-8CBE-9BA17BD8F7F5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9C0E06-BE9D-48BA-8DF9-FDADC98A03CF}" type="datetimeFigureOut">
              <a:rPr lang="ru-RU" smtClean="0"/>
              <a:t>02.11.2018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CD4888-BBE3-4016-8CBE-9BA17BD8F7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19C0E06-BE9D-48BA-8DF9-FDADC98A03CF}" type="datetimeFigureOut">
              <a:rPr lang="ru-RU" smtClean="0"/>
              <a:t>02.11.2018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CD4888-BBE3-4016-8CBE-9BA17BD8F7F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19C0E06-BE9D-48BA-8DF9-FDADC98A03CF}" type="datetimeFigureOut">
              <a:rPr lang="ru-RU" smtClean="0"/>
              <a:t>02.11.2018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CD4888-BBE3-4016-8CBE-9BA17BD8F7F5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19C0E06-BE9D-48BA-8DF9-FDADC98A03CF}" type="datetimeFigureOut">
              <a:rPr lang="ru-RU" smtClean="0"/>
              <a:t>02.11.2018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DCD4888-BBE3-4016-8CBE-9BA17BD8F7F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628800"/>
            <a:ext cx="7990656" cy="2889666"/>
          </a:xfrm>
        </p:spPr>
        <p:txBody>
          <a:bodyPr>
            <a:noAutofit/>
          </a:bodyPr>
          <a:lstStyle/>
          <a:p>
            <a:pPr algn="ctr"/>
            <a:r>
              <a:rPr lang="ru-RU" sz="5400" dirty="0" smtClean="0"/>
              <a:t>Работа с обучающимися с тяжелыми нарушениями речи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2962895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332656"/>
            <a:ext cx="864096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АООП НОО для обучающихся с ТНР Вариант 5.1 </a:t>
            </a:r>
          </a:p>
          <a:p>
            <a:pPr algn="just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предназначается для обучающихся с </a:t>
            </a:r>
            <a:r>
              <a:rPr lang="ru-RU" sz="3600" u="sng" dirty="0" smtClean="0">
                <a:latin typeface="Times New Roman" pitchFamily="18" charset="0"/>
                <a:cs typeface="Times New Roman" pitchFamily="18" charset="0"/>
              </a:rPr>
              <a:t>фонетико-фонематическим</a:t>
            </a:r>
            <a:r>
              <a:rPr lang="ru-RU" sz="36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u="sng" dirty="0" smtClean="0">
                <a:latin typeface="Times New Roman" pitchFamily="18" charset="0"/>
                <a:cs typeface="Times New Roman" pitchFamily="18" charset="0"/>
              </a:rPr>
              <a:t>или фонетическим недоразвитием речи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дислалия</a:t>
            </a:r>
            <a:r>
              <a:rPr lang="ru-RU" sz="360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3600" smtClean="0">
                <a:latin typeface="Times New Roman" pitchFamily="18" charset="0"/>
                <a:cs typeface="Times New Roman" pitchFamily="18" charset="0"/>
              </a:rPr>
              <a:t>легкая степень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выраженности дизартрии, заикания;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ринолалия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Срок обучения 4 года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9089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548680"/>
            <a:ext cx="849694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АООП НОО для обучающихся с ТНР</a:t>
            </a:r>
          </a:p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Вариант 5.2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отделение – обучающиеся, имеющие </a:t>
            </a:r>
            <a:r>
              <a:rPr lang="ru-RU" sz="3600" u="sng" dirty="0" smtClean="0">
                <a:latin typeface="Times New Roman" pitchFamily="18" charset="0"/>
                <a:cs typeface="Times New Roman" pitchFamily="18" charset="0"/>
              </a:rPr>
              <a:t>общее недоразвитие речи, моторную алалию, афазию</a:t>
            </a:r>
          </a:p>
          <a:p>
            <a:pPr algn="just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Срок обучения: 5 лет </a:t>
            </a:r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отделение – </a:t>
            </a:r>
            <a:r>
              <a:rPr lang="ru-RU" sz="3600" u="sng" dirty="0" smtClean="0">
                <a:latin typeface="Times New Roman" pitchFamily="18" charset="0"/>
                <a:cs typeface="Times New Roman" pitchFamily="18" charset="0"/>
              </a:rPr>
              <a:t>с тяжелой степенью выраженности заикания</a:t>
            </a:r>
          </a:p>
          <a:p>
            <a:pPr algn="just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Срок обучения: 4 года</a:t>
            </a:r>
          </a:p>
        </p:txBody>
      </p:sp>
    </p:spTree>
    <p:extLst>
      <p:ext uri="{BB962C8B-B14F-4D97-AF65-F5344CB8AC3E}">
        <p14:creationId xmlns:p14="http://schemas.microsoft.com/office/powerpoint/2010/main" val="2126181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188640"/>
            <a:ext cx="81096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Сравнение наименований предметов согласно учебному плану ООП НОО и АООП НОО (варианты 5.1 и 5.2)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2109055"/>
              </p:ext>
            </p:extLst>
          </p:nvPr>
        </p:nvGraphicFramePr>
        <p:xfrm>
          <a:off x="395536" y="1023974"/>
          <a:ext cx="8640960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0"/>
                <a:gridCol w="2880320"/>
                <a:gridCol w="28803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ООП НОО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АООП НОО </a:t>
                      </a:r>
                    </a:p>
                    <a:p>
                      <a:pPr algn="ctr"/>
                      <a:r>
                        <a:rPr lang="ru-RU" dirty="0" smtClean="0"/>
                        <a:t>вариант 5.1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АООП НОО </a:t>
                      </a:r>
                    </a:p>
                    <a:p>
                      <a:pPr algn="ctr"/>
                      <a:r>
                        <a:rPr lang="ru-RU" dirty="0" smtClean="0"/>
                        <a:t>вариант 5.2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Русский язык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Литературное</a:t>
                      </a:r>
                      <a:r>
                        <a:rPr lang="ru-RU" sz="20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чтение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0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Математика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0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Иностранный язык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0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Окружающий мир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0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Музыка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0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Основы религиозных культур и светской этики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0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ИЗО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0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Технология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0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Физическая культура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0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Информатика</a:t>
                      </a:r>
                      <a:endParaRPr lang="ru-RU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Русский язык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Литературное</a:t>
                      </a:r>
                      <a:r>
                        <a:rPr lang="ru-RU" sz="20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чтение 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0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Математика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0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Иностранный язык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0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Окружающий мир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0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Музыка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Основы религиозных культур и светской этики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ИЗО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Технология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Физическая культура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Информатика</a:t>
                      </a:r>
                      <a:endParaRPr lang="ru-RU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Русский</a:t>
                      </a:r>
                      <a:r>
                        <a:rPr lang="ru-RU" sz="20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язык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0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Литературное чтение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0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Математика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0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Обучение грамоте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0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Иностранный язык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0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Окружающий мир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0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Музыка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0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Основы религиозных культур и светской этики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0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Изобразительная деятельность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0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Труд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0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Физическая культура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ru-RU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6570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4618" y="1052736"/>
            <a:ext cx="8064896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Система условий реализации АООП НОО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3200" b="1" i="1" u="sng" dirty="0" smtClean="0">
                <a:latin typeface="Times New Roman" pitchFamily="18" charset="0"/>
                <a:cs typeface="Times New Roman" pitchFamily="18" charset="0"/>
              </a:rPr>
              <a:t>Кадровые условия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(учитель-логопед, педагогические работники, администрация ОО должны иметь удостоверение о повышение квалификации в области инклюзивного образования)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3200" b="1" i="1" u="sng" dirty="0" smtClean="0">
                <a:latin typeface="Times New Roman" pitchFamily="18" charset="0"/>
                <a:cs typeface="Times New Roman" pitchFamily="18" charset="0"/>
              </a:rPr>
              <a:t>Финансовые условия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3200" b="1" i="1" u="sng" dirty="0" smtClean="0">
                <a:latin typeface="Times New Roman" pitchFamily="18" charset="0"/>
                <a:cs typeface="Times New Roman" pitchFamily="18" charset="0"/>
              </a:rPr>
              <a:t>Материально-технические условия</a:t>
            </a:r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7254476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836712"/>
            <a:ext cx="8784976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	АООП НОО для обучающихся с ТНР предполагают курсы коррекционно-развивающей области: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Произношение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Развитие речи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Логопедическая ритмика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38115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332656"/>
            <a:ext cx="871296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Особые образовательные потребности обучающихся с ТНР</a:t>
            </a:r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Учебные занятия, обеспечивающие необходимую коррекцию недостатков в речевом, психическом и/или физическом развитии;</a:t>
            </a:r>
          </a:p>
          <a:p>
            <a:pPr algn="just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Учебные занятия для углублённого изучения отдельных обязательных учебных предметов;</a:t>
            </a:r>
          </a:p>
          <a:p>
            <a:pPr algn="just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Учебные занятия, обеспечивающие различные интересы обучающихся, в том числе этнокультурные.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27161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6500" y="332656"/>
            <a:ext cx="864096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Специальные требования к результатам освоения обучающимися программы коррекционной работы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Преодоление нарушений устной речи;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Преодоление и профилактика нарушений чтения и письма;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Отсутствие дефектов звукопроизношение  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умение различать правильное и неправильное произнесение звука;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Умение правильно воспроизводить различной сложности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звукослоговую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структуру слов;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Правильное восприятие, дифференциация, осознание и адекватное использование интонационных средств выразительной четкости речи;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умение произвольно изменять основные акустические характеристики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голоса;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умение правильно осуществлять членение речевого потока посредством пауз, логического ударения, интонационной интенсивности;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умение осуществлять операции языкового анализа и синтеза на уровне предложения и слова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;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практическое владение основными закономерностями грамматического и лексического строя речи;</a:t>
            </a:r>
          </a:p>
        </p:txBody>
      </p:sp>
    </p:spTree>
    <p:extLst>
      <p:ext uri="{BB962C8B-B14F-4D97-AF65-F5344CB8AC3E}">
        <p14:creationId xmlns:p14="http://schemas.microsoft.com/office/powerpoint/2010/main" val="1967188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736</TotalTime>
  <Words>349</Words>
  <Application>Microsoft Office PowerPoint</Application>
  <PresentationFormat>Экран (4:3)</PresentationFormat>
  <Paragraphs>75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Открытая</vt:lpstr>
      <vt:lpstr>Работа с обучающимися с тяжелыми нарушениями речи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Работа с обучающимися с тяжелыми нарушениями речи</dc:title>
  <dc:creator>777</dc:creator>
  <cp:lastModifiedBy>ВХОД</cp:lastModifiedBy>
  <cp:revision>12</cp:revision>
  <dcterms:created xsi:type="dcterms:W3CDTF">2018-10-30T13:25:34Z</dcterms:created>
  <dcterms:modified xsi:type="dcterms:W3CDTF">2018-11-02T07:37:08Z</dcterms:modified>
</cp:coreProperties>
</file>