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0" r:id="rId4"/>
    <p:sldId id="273" r:id="rId5"/>
    <p:sldId id="265" r:id="rId6"/>
    <p:sldId id="269" r:id="rId7"/>
    <p:sldId id="272" r:id="rId8"/>
    <p:sldId id="271" r:id="rId9"/>
    <p:sldId id="259" r:id="rId10"/>
    <p:sldId id="268" r:id="rId11"/>
    <p:sldId id="258" r:id="rId12"/>
    <p:sldId id="260" r:id="rId13"/>
    <p:sldId id="261" r:id="rId14"/>
    <p:sldId id="263" r:id="rId15"/>
    <p:sldId id="264" r:id="rId16"/>
    <p:sldId id="262" r:id="rId17"/>
    <p:sldId id="257" r:id="rId18"/>
    <p:sldId id="266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98" autoAdjust="0"/>
  </p:normalViewPr>
  <p:slideViewPr>
    <p:cSldViewPr>
      <p:cViewPr varScale="1">
        <p:scale>
          <a:sx n="95" d="100"/>
          <a:sy n="95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9550A-B47F-4F3F-8AB2-8C04AFC6A6B6}" type="doc">
      <dgm:prSet loTypeId="urn:microsoft.com/office/officeart/2005/8/layout/vList4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B045461-F0EA-4FE4-8EEC-0893CB1CD3AC}">
      <dgm:prSet phldrT="[Текст]"/>
      <dgm:spPr/>
      <dgm:t>
        <a:bodyPr/>
        <a:lstStyle/>
        <a:p>
          <a:r>
            <a:rPr lang="ru-RU" dirty="0" smtClean="0"/>
            <a:t>Обучение на дому</a:t>
          </a:r>
        </a:p>
        <a:p>
          <a:r>
            <a:rPr lang="ru-RU" dirty="0" smtClean="0"/>
            <a:t>Посещение занятий ВУД в школе</a:t>
          </a:r>
          <a:endParaRPr lang="ru-RU" dirty="0"/>
        </a:p>
      </dgm:t>
    </dgm:pt>
    <dgm:pt modelId="{4282325A-8918-49DD-BEFE-EEBE6A044DFE}" type="parTrans" cxnId="{BB3D4817-AD1F-4434-B57B-DB552331F255}">
      <dgm:prSet/>
      <dgm:spPr/>
      <dgm:t>
        <a:bodyPr/>
        <a:lstStyle/>
        <a:p>
          <a:endParaRPr lang="ru-RU"/>
        </a:p>
      </dgm:t>
    </dgm:pt>
    <dgm:pt modelId="{1F0B22AA-1975-4DE6-8439-76A989DDB25C}" type="sibTrans" cxnId="{BB3D4817-AD1F-4434-B57B-DB552331F255}">
      <dgm:prSet/>
      <dgm:spPr/>
      <dgm:t>
        <a:bodyPr/>
        <a:lstStyle/>
        <a:p>
          <a:endParaRPr lang="ru-RU"/>
        </a:p>
      </dgm:t>
    </dgm:pt>
    <dgm:pt modelId="{60C1FE40-57D1-4E0E-8466-73FFA78A3DFA}">
      <dgm:prSet phldrT="[Текст]"/>
      <dgm:spPr/>
      <dgm:t>
        <a:bodyPr/>
        <a:lstStyle/>
        <a:p>
          <a:r>
            <a:rPr lang="ru-RU" dirty="0" smtClean="0"/>
            <a:t>Инклюзивное обучение</a:t>
          </a:r>
        </a:p>
        <a:p>
          <a:r>
            <a:rPr lang="ru-RU" dirty="0" smtClean="0"/>
            <a:t>Ресурсный класс</a:t>
          </a:r>
          <a:endParaRPr lang="ru-RU" dirty="0"/>
        </a:p>
      </dgm:t>
    </dgm:pt>
    <dgm:pt modelId="{58D70614-08EF-4C05-A90A-14A71B689E17}" type="parTrans" cxnId="{A4B7FF6E-A9BA-4870-A4C9-CB139411D5EA}">
      <dgm:prSet/>
      <dgm:spPr/>
      <dgm:t>
        <a:bodyPr/>
        <a:lstStyle/>
        <a:p>
          <a:endParaRPr lang="ru-RU"/>
        </a:p>
      </dgm:t>
    </dgm:pt>
    <dgm:pt modelId="{102A03AE-814C-47D0-A716-9674D70B2622}" type="sibTrans" cxnId="{A4B7FF6E-A9BA-4870-A4C9-CB139411D5EA}">
      <dgm:prSet/>
      <dgm:spPr/>
      <dgm:t>
        <a:bodyPr/>
        <a:lstStyle/>
        <a:p>
          <a:endParaRPr lang="ru-RU"/>
        </a:p>
      </dgm:t>
    </dgm:pt>
    <dgm:pt modelId="{625D8DD8-5EB1-4E63-B996-135392606AEF}">
      <dgm:prSet phldrT="[Текст]"/>
      <dgm:spPr/>
      <dgm:t>
        <a:bodyPr/>
        <a:lstStyle/>
        <a:p>
          <a:r>
            <a:rPr lang="ru-RU" dirty="0" smtClean="0"/>
            <a:t>Обучение с применением ДОТ</a:t>
          </a:r>
          <a:endParaRPr lang="ru-RU" dirty="0"/>
        </a:p>
      </dgm:t>
    </dgm:pt>
    <dgm:pt modelId="{8DC74EBF-8D37-41A3-B3D5-7713DEFB0687}" type="parTrans" cxnId="{1CAD0BF1-E58B-4356-98B2-48A07B5BBF6E}">
      <dgm:prSet/>
      <dgm:spPr/>
      <dgm:t>
        <a:bodyPr/>
        <a:lstStyle/>
        <a:p>
          <a:endParaRPr lang="ru-RU"/>
        </a:p>
      </dgm:t>
    </dgm:pt>
    <dgm:pt modelId="{1BAB70E4-13A4-4FAC-B0AD-DBBE946961D8}" type="sibTrans" cxnId="{1CAD0BF1-E58B-4356-98B2-48A07B5BBF6E}">
      <dgm:prSet/>
      <dgm:spPr/>
      <dgm:t>
        <a:bodyPr/>
        <a:lstStyle/>
        <a:p>
          <a:endParaRPr lang="ru-RU"/>
        </a:p>
      </dgm:t>
    </dgm:pt>
    <dgm:pt modelId="{FF235681-AF08-43B2-ABE3-12A79272CFE2}" type="pres">
      <dgm:prSet presAssocID="{CDB9550A-B47F-4F3F-8AB2-8C04AFC6A6B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90145F-4AE0-49E8-B02A-1D166841DBA7}" type="pres">
      <dgm:prSet presAssocID="{9B045461-F0EA-4FE4-8EEC-0893CB1CD3AC}" presName="comp" presStyleCnt="0"/>
      <dgm:spPr/>
    </dgm:pt>
    <dgm:pt modelId="{2B4CEA9E-1ED2-4C84-BCB6-C5DAAF18241A}" type="pres">
      <dgm:prSet presAssocID="{9B045461-F0EA-4FE4-8EEC-0893CB1CD3AC}" presName="box" presStyleLbl="node1" presStyleIdx="0" presStyleCnt="3"/>
      <dgm:spPr/>
      <dgm:t>
        <a:bodyPr/>
        <a:lstStyle/>
        <a:p>
          <a:endParaRPr lang="ru-RU"/>
        </a:p>
      </dgm:t>
    </dgm:pt>
    <dgm:pt modelId="{FE17245E-7975-4533-BF5C-2E0FD729A8D0}" type="pres">
      <dgm:prSet presAssocID="{9B045461-F0EA-4FE4-8EEC-0893CB1CD3AC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882A69D-BDF0-4774-8F69-58B925A1CE15}" type="pres">
      <dgm:prSet presAssocID="{9B045461-F0EA-4FE4-8EEC-0893CB1CD3A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BED06-91EA-484D-8C4E-32052C5D82D8}" type="pres">
      <dgm:prSet presAssocID="{1F0B22AA-1975-4DE6-8439-76A989DDB25C}" presName="spacer" presStyleCnt="0"/>
      <dgm:spPr/>
    </dgm:pt>
    <dgm:pt modelId="{473F7F11-2985-441D-B5E5-28ED67B56080}" type="pres">
      <dgm:prSet presAssocID="{60C1FE40-57D1-4E0E-8466-73FFA78A3DFA}" presName="comp" presStyleCnt="0"/>
      <dgm:spPr/>
    </dgm:pt>
    <dgm:pt modelId="{EC7DEAD1-32FA-4DC6-BC4A-6031666264F3}" type="pres">
      <dgm:prSet presAssocID="{60C1FE40-57D1-4E0E-8466-73FFA78A3DFA}" presName="box" presStyleLbl="node1" presStyleIdx="1" presStyleCnt="3"/>
      <dgm:spPr/>
      <dgm:t>
        <a:bodyPr/>
        <a:lstStyle/>
        <a:p>
          <a:endParaRPr lang="ru-RU"/>
        </a:p>
      </dgm:t>
    </dgm:pt>
    <dgm:pt modelId="{7728E63B-09F6-475A-81CD-5185A54C38FE}" type="pres">
      <dgm:prSet presAssocID="{60C1FE40-57D1-4E0E-8466-73FFA78A3DFA}" presName="img" presStyleLbl="fgImgPlace1" presStyleIdx="1" presStyleCnt="3" custScaleX="95863" custScaleY="12088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8E56176-456B-44D6-A00C-F59436C9CE44}" type="pres">
      <dgm:prSet presAssocID="{60C1FE40-57D1-4E0E-8466-73FFA78A3DF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FC8D1C-D6F9-47BE-82CD-2313D3A350C6}" type="pres">
      <dgm:prSet presAssocID="{102A03AE-814C-47D0-A716-9674D70B2622}" presName="spacer" presStyleCnt="0"/>
      <dgm:spPr/>
    </dgm:pt>
    <dgm:pt modelId="{C7283D3E-2F85-4A33-AE39-696227FC9B57}" type="pres">
      <dgm:prSet presAssocID="{625D8DD8-5EB1-4E63-B996-135392606AEF}" presName="comp" presStyleCnt="0"/>
      <dgm:spPr/>
    </dgm:pt>
    <dgm:pt modelId="{9F2DBDC4-52CC-43E7-87F1-E2ADE3D5FE21}" type="pres">
      <dgm:prSet presAssocID="{625D8DD8-5EB1-4E63-B996-135392606AEF}" presName="box" presStyleLbl="node1" presStyleIdx="2" presStyleCnt="3"/>
      <dgm:spPr/>
      <dgm:t>
        <a:bodyPr/>
        <a:lstStyle/>
        <a:p>
          <a:endParaRPr lang="ru-RU"/>
        </a:p>
      </dgm:t>
    </dgm:pt>
    <dgm:pt modelId="{77CF99B8-DC88-4F32-AE0A-1E5267D2E174}" type="pres">
      <dgm:prSet presAssocID="{625D8DD8-5EB1-4E63-B996-135392606AEF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9BD7131-BB89-44EF-A2B3-F74D2E061DE4}" type="pres">
      <dgm:prSet presAssocID="{625D8DD8-5EB1-4E63-B996-135392606AE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20A3DD-4D6B-4F38-9DD4-1218CFB3B82D}" type="presOf" srcId="{625D8DD8-5EB1-4E63-B996-135392606AEF}" destId="{99BD7131-BB89-44EF-A2B3-F74D2E061DE4}" srcOrd="1" destOrd="0" presId="urn:microsoft.com/office/officeart/2005/8/layout/vList4"/>
    <dgm:cxn modelId="{BB3D4817-AD1F-4434-B57B-DB552331F255}" srcId="{CDB9550A-B47F-4F3F-8AB2-8C04AFC6A6B6}" destId="{9B045461-F0EA-4FE4-8EEC-0893CB1CD3AC}" srcOrd="0" destOrd="0" parTransId="{4282325A-8918-49DD-BEFE-EEBE6A044DFE}" sibTransId="{1F0B22AA-1975-4DE6-8439-76A989DDB25C}"/>
    <dgm:cxn modelId="{A4B7FF6E-A9BA-4870-A4C9-CB139411D5EA}" srcId="{CDB9550A-B47F-4F3F-8AB2-8C04AFC6A6B6}" destId="{60C1FE40-57D1-4E0E-8466-73FFA78A3DFA}" srcOrd="1" destOrd="0" parTransId="{58D70614-08EF-4C05-A90A-14A71B689E17}" sibTransId="{102A03AE-814C-47D0-A716-9674D70B2622}"/>
    <dgm:cxn modelId="{073E2196-A2A5-4299-A01C-D31D3D98B872}" type="presOf" srcId="{625D8DD8-5EB1-4E63-B996-135392606AEF}" destId="{9F2DBDC4-52CC-43E7-87F1-E2ADE3D5FE21}" srcOrd="0" destOrd="0" presId="urn:microsoft.com/office/officeart/2005/8/layout/vList4"/>
    <dgm:cxn modelId="{323DE3F2-902A-47DD-8DE1-4943D6B966DD}" type="presOf" srcId="{60C1FE40-57D1-4E0E-8466-73FFA78A3DFA}" destId="{EC7DEAD1-32FA-4DC6-BC4A-6031666264F3}" srcOrd="0" destOrd="0" presId="urn:microsoft.com/office/officeart/2005/8/layout/vList4"/>
    <dgm:cxn modelId="{34390FC5-8795-468A-BC48-AB9D8AFB057E}" type="presOf" srcId="{60C1FE40-57D1-4E0E-8466-73FFA78A3DFA}" destId="{18E56176-456B-44D6-A00C-F59436C9CE44}" srcOrd="1" destOrd="0" presId="urn:microsoft.com/office/officeart/2005/8/layout/vList4"/>
    <dgm:cxn modelId="{819F7A9C-0DE6-4C7C-9B73-8C979DD838DB}" type="presOf" srcId="{9B045461-F0EA-4FE4-8EEC-0893CB1CD3AC}" destId="{2B4CEA9E-1ED2-4C84-BCB6-C5DAAF18241A}" srcOrd="0" destOrd="0" presId="urn:microsoft.com/office/officeart/2005/8/layout/vList4"/>
    <dgm:cxn modelId="{88A429F9-0B67-4BD8-8893-80A2876953BD}" type="presOf" srcId="{CDB9550A-B47F-4F3F-8AB2-8C04AFC6A6B6}" destId="{FF235681-AF08-43B2-ABE3-12A79272CFE2}" srcOrd="0" destOrd="0" presId="urn:microsoft.com/office/officeart/2005/8/layout/vList4"/>
    <dgm:cxn modelId="{021CD00E-ADBF-45E1-8624-57336D24B453}" type="presOf" srcId="{9B045461-F0EA-4FE4-8EEC-0893CB1CD3AC}" destId="{5882A69D-BDF0-4774-8F69-58B925A1CE15}" srcOrd="1" destOrd="0" presId="urn:microsoft.com/office/officeart/2005/8/layout/vList4"/>
    <dgm:cxn modelId="{1CAD0BF1-E58B-4356-98B2-48A07B5BBF6E}" srcId="{CDB9550A-B47F-4F3F-8AB2-8C04AFC6A6B6}" destId="{625D8DD8-5EB1-4E63-B996-135392606AEF}" srcOrd="2" destOrd="0" parTransId="{8DC74EBF-8D37-41A3-B3D5-7713DEFB0687}" sibTransId="{1BAB70E4-13A4-4FAC-B0AD-DBBE946961D8}"/>
    <dgm:cxn modelId="{8C679AFA-F408-44FD-B744-27D6B782CDF3}" type="presParOf" srcId="{FF235681-AF08-43B2-ABE3-12A79272CFE2}" destId="{D790145F-4AE0-49E8-B02A-1D166841DBA7}" srcOrd="0" destOrd="0" presId="urn:microsoft.com/office/officeart/2005/8/layout/vList4"/>
    <dgm:cxn modelId="{605FBCF6-B38C-4871-AB4D-565B4C29220D}" type="presParOf" srcId="{D790145F-4AE0-49E8-B02A-1D166841DBA7}" destId="{2B4CEA9E-1ED2-4C84-BCB6-C5DAAF18241A}" srcOrd="0" destOrd="0" presId="urn:microsoft.com/office/officeart/2005/8/layout/vList4"/>
    <dgm:cxn modelId="{298B5055-41DD-4083-B8C3-C44CD394583D}" type="presParOf" srcId="{D790145F-4AE0-49E8-B02A-1D166841DBA7}" destId="{FE17245E-7975-4533-BF5C-2E0FD729A8D0}" srcOrd="1" destOrd="0" presId="urn:microsoft.com/office/officeart/2005/8/layout/vList4"/>
    <dgm:cxn modelId="{B2C253FE-14EB-4BDB-808F-C783129392C7}" type="presParOf" srcId="{D790145F-4AE0-49E8-B02A-1D166841DBA7}" destId="{5882A69D-BDF0-4774-8F69-58B925A1CE15}" srcOrd="2" destOrd="0" presId="urn:microsoft.com/office/officeart/2005/8/layout/vList4"/>
    <dgm:cxn modelId="{875E5296-F567-4E8C-B249-916D0ED6897A}" type="presParOf" srcId="{FF235681-AF08-43B2-ABE3-12A79272CFE2}" destId="{8DBBED06-91EA-484D-8C4E-32052C5D82D8}" srcOrd="1" destOrd="0" presId="urn:microsoft.com/office/officeart/2005/8/layout/vList4"/>
    <dgm:cxn modelId="{3A49365D-77E7-4AD7-B986-AFE1624D2372}" type="presParOf" srcId="{FF235681-AF08-43B2-ABE3-12A79272CFE2}" destId="{473F7F11-2985-441D-B5E5-28ED67B56080}" srcOrd="2" destOrd="0" presId="urn:microsoft.com/office/officeart/2005/8/layout/vList4"/>
    <dgm:cxn modelId="{D061FCA6-E5ED-4BD8-BB06-6CBAB8EB70AE}" type="presParOf" srcId="{473F7F11-2985-441D-B5E5-28ED67B56080}" destId="{EC7DEAD1-32FA-4DC6-BC4A-6031666264F3}" srcOrd="0" destOrd="0" presId="urn:microsoft.com/office/officeart/2005/8/layout/vList4"/>
    <dgm:cxn modelId="{CE20453A-0B10-4472-BDF8-BD6831CD4E8C}" type="presParOf" srcId="{473F7F11-2985-441D-B5E5-28ED67B56080}" destId="{7728E63B-09F6-475A-81CD-5185A54C38FE}" srcOrd="1" destOrd="0" presId="urn:microsoft.com/office/officeart/2005/8/layout/vList4"/>
    <dgm:cxn modelId="{1ACAD380-F67F-4D81-ABE1-56D97A403764}" type="presParOf" srcId="{473F7F11-2985-441D-B5E5-28ED67B56080}" destId="{18E56176-456B-44D6-A00C-F59436C9CE44}" srcOrd="2" destOrd="0" presId="urn:microsoft.com/office/officeart/2005/8/layout/vList4"/>
    <dgm:cxn modelId="{29C456E5-3D71-4980-8EF6-EA7563B8DFC9}" type="presParOf" srcId="{FF235681-AF08-43B2-ABE3-12A79272CFE2}" destId="{D9FC8D1C-D6F9-47BE-82CD-2313D3A350C6}" srcOrd="3" destOrd="0" presId="urn:microsoft.com/office/officeart/2005/8/layout/vList4"/>
    <dgm:cxn modelId="{A716BAA2-7943-4BE3-9B27-74BE417158FF}" type="presParOf" srcId="{FF235681-AF08-43B2-ABE3-12A79272CFE2}" destId="{C7283D3E-2F85-4A33-AE39-696227FC9B57}" srcOrd="4" destOrd="0" presId="urn:microsoft.com/office/officeart/2005/8/layout/vList4"/>
    <dgm:cxn modelId="{80361BF1-42BC-4754-B39B-552D6A812991}" type="presParOf" srcId="{C7283D3E-2F85-4A33-AE39-696227FC9B57}" destId="{9F2DBDC4-52CC-43E7-87F1-E2ADE3D5FE21}" srcOrd="0" destOrd="0" presId="urn:microsoft.com/office/officeart/2005/8/layout/vList4"/>
    <dgm:cxn modelId="{6D62BFFB-7885-44CB-8746-D4C5F0481389}" type="presParOf" srcId="{C7283D3E-2F85-4A33-AE39-696227FC9B57}" destId="{77CF99B8-DC88-4F32-AE0A-1E5267D2E174}" srcOrd="1" destOrd="0" presId="urn:microsoft.com/office/officeart/2005/8/layout/vList4"/>
    <dgm:cxn modelId="{52147C37-6D3D-473E-9DFB-0AC0933F3AD8}" type="presParOf" srcId="{C7283D3E-2F85-4A33-AE39-696227FC9B57}" destId="{99BD7131-BB89-44EF-A2B3-F74D2E061DE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CEB7A1-29F8-4C97-AB5A-771748405985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9646D0A-03A8-4FFC-8632-0969EB3B6011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Психолго-педагогический консилиум</a:t>
          </a:r>
        </a:p>
      </dgm:t>
    </dgm:pt>
    <dgm:pt modelId="{5136FC38-C739-46AD-80DD-AD6D1AB5B618}" type="sibTrans" cxnId="{DDF88EAD-663F-470C-B667-279A3926D6A0}">
      <dgm:prSet/>
      <dgm:spPr/>
      <dgm:t>
        <a:bodyPr/>
        <a:lstStyle/>
        <a:p>
          <a:endParaRPr lang="ru-RU"/>
        </a:p>
      </dgm:t>
    </dgm:pt>
    <dgm:pt modelId="{32569BE6-BAE8-4E72-BF44-59FAF34365B0}" type="parTrans" cxnId="{DDF88EAD-663F-470C-B667-279A3926D6A0}">
      <dgm:prSet/>
      <dgm:spPr/>
      <dgm:t>
        <a:bodyPr/>
        <a:lstStyle/>
        <a:p>
          <a:endParaRPr lang="ru-RU"/>
        </a:p>
      </dgm:t>
    </dgm:pt>
    <dgm:pt modelId="{C1ECBFD7-8988-451C-9931-31B44DDC9C84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Педагог-психолог, социальный педагог, классный руководитель</a:t>
          </a:r>
        </a:p>
      </dgm:t>
    </dgm:pt>
    <dgm:pt modelId="{2B65A3D9-FBF2-4CCB-892B-3D1A799877EC}" type="sibTrans" cxnId="{584B1668-0EFF-41D2-82BB-0AB99BF100E6}">
      <dgm:prSet/>
      <dgm:spPr/>
      <dgm:t>
        <a:bodyPr/>
        <a:lstStyle/>
        <a:p>
          <a:endParaRPr lang="ru-RU"/>
        </a:p>
      </dgm:t>
    </dgm:pt>
    <dgm:pt modelId="{A039A6C6-B45F-4FEF-AFC6-C09B5719514C}" type="parTrans" cxnId="{584B1668-0EFF-41D2-82BB-0AB99BF100E6}">
      <dgm:prSet/>
      <dgm:spPr/>
      <dgm:t>
        <a:bodyPr/>
        <a:lstStyle/>
        <a:p>
          <a:endParaRPr lang="ru-RU"/>
        </a:p>
      </dgm:t>
    </dgm:pt>
    <dgm:pt modelId="{4C889969-FDF9-49C3-82A7-DA1A5E7BC20F}" type="pres">
      <dgm:prSet presAssocID="{44CEB7A1-29F8-4C97-AB5A-77174840598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5511C0-AAA8-4BC6-9D25-2DFE2F0431E8}" type="pres">
      <dgm:prSet presAssocID="{C1ECBFD7-8988-451C-9931-31B44DDC9C84}" presName="circle1" presStyleLbl="node1" presStyleIdx="0" presStyleCnt="2"/>
      <dgm:spPr/>
    </dgm:pt>
    <dgm:pt modelId="{AD0D1CBE-9EC9-4EAC-9A90-F8CF9822BFAE}" type="pres">
      <dgm:prSet presAssocID="{C1ECBFD7-8988-451C-9931-31B44DDC9C84}" presName="space" presStyleCnt="0"/>
      <dgm:spPr/>
    </dgm:pt>
    <dgm:pt modelId="{A465C101-AF07-4099-B5FC-82C7FD05473B}" type="pres">
      <dgm:prSet presAssocID="{C1ECBFD7-8988-451C-9931-31B44DDC9C84}" presName="rect1" presStyleLbl="alignAcc1" presStyleIdx="0" presStyleCnt="2" custLinFactNeighborX="-132" custLinFactNeighborY="3534"/>
      <dgm:spPr/>
      <dgm:t>
        <a:bodyPr/>
        <a:lstStyle/>
        <a:p>
          <a:endParaRPr lang="ru-RU"/>
        </a:p>
      </dgm:t>
    </dgm:pt>
    <dgm:pt modelId="{C1001BB7-B553-4F67-ACB5-7E27807F5C86}" type="pres">
      <dgm:prSet presAssocID="{89646D0A-03A8-4FFC-8632-0969EB3B6011}" presName="vertSpace2" presStyleLbl="node1" presStyleIdx="0" presStyleCnt="2"/>
      <dgm:spPr/>
    </dgm:pt>
    <dgm:pt modelId="{7DF896A6-E364-4D43-BB6E-731E10E1F392}" type="pres">
      <dgm:prSet presAssocID="{89646D0A-03A8-4FFC-8632-0969EB3B6011}" presName="circle2" presStyleLbl="node1" presStyleIdx="1" presStyleCnt="2"/>
      <dgm:spPr/>
    </dgm:pt>
    <dgm:pt modelId="{FEC89B60-BEA8-40B6-8082-FF262E029519}" type="pres">
      <dgm:prSet presAssocID="{89646D0A-03A8-4FFC-8632-0969EB3B6011}" presName="rect2" presStyleLbl="alignAcc1" presStyleIdx="1" presStyleCnt="2"/>
      <dgm:spPr/>
      <dgm:t>
        <a:bodyPr/>
        <a:lstStyle/>
        <a:p>
          <a:endParaRPr lang="ru-RU"/>
        </a:p>
      </dgm:t>
    </dgm:pt>
    <dgm:pt modelId="{4A2172E8-E88E-49CA-A4B7-95CE5326A353}" type="pres">
      <dgm:prSet presAssocID="{C1ECBFD7-8988-451C-9931-31B44DDC9C84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649E2-0326-4939-92BC-6CA963C0CBC3}" type="pres">
      <dgm:prSet presAssocID="{89646D0A-03A8-4FFC-8632-0969EB3B6011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4B1668-0EFF-41D2-82BB-0AB99BF100E6}" srcId="{44CEB7A1-29F8-4C97-AB5A-771748405985}" destId="{C1ECBFD7-8988-451C-9931-31B44DDC9C84}" srcOrd="0" destOrd="0" parTransId="{A039A6C6-B45F-4FEF-AFC6-C09B5719514C}" sibTransId="{2B65A3D9-FBF2-4CCB-892B-3D1A799877EC}"/>
    <dgm:cxn modelId="{9DECF327-3965-4B65-90A6-46CB540C2A4C}" type="presOf" srcId="{44CEB7A1-29F8-4C97-AB5A-771748405985}" destId="{4C889969-FDF9-49C3-82A7-DA1A5E7BC20F}" srcOrd="0" destOrd="0" presId="urn:microsoft.com/office/officeart/2005/8/layout/target3"/>
    <dgm:cxn modelId="{469D739C-FC5F-48F1-B355-119B3B666DAC}" type="presOf" srcId="{89646D0A-03A8-4FFC-8632-0969EB3B6011}" destId="{FAB649E2-0326-4939-92BC-6CA963C0CBC3}" srcOrd="1" destOrd="0" presId="urn:microsoft.com/office/officeart/2005/8/layout/target3"/>
    <dgm:cxn modelId="{C5B46DCC-6D84-46E7-939B-218DCD1DF9C2}" type="presOf" srcId="{C1ECBFD7-8988-451C-9931-31B44DDC9C84}" destId="{A465C101-AF07-4099-B5FC-82C7FD05473B}" srcOrd="0" destOrd="0" presId="urn:microsoft.com/office/officeart/2005/8/layout/target3"/>
    <dgm:cxn modelId="{6F3C355D-17FB-4ECA-A33E-5017630DC9D7}" type="presOf" srcId="{89646D0A-03A8-4FFC-8632-0969EB3B6011}" destId="{FEC89B60-BEA8-40B6-8082-FF262E029519}" srcOrd="0" destOrd="0" presId="urn:microsoft.com/office/officeart/2005/8/layout/target3"/>
    <dgm:cxn modelId="{DDF88EAD-663F-470C-B667-279A3926D6A0}" srcId="{44CEB7A1-29F8-4C97-AB5A-771748405985}" destId="{89646D0A-03A8-4FFC-8632-0969EB3B6011}" srcOrd="1" destOrd="0" parTransId="{32569BE6-BAE8-4E72-BF44-59FAF34365B0}" sibTransId="{5136FC38-C739-46AD-80DD-AD6D1AB5B618}"/>
    <dgm:cxn modelId="{AEB4DB9B-8646-478F-A8D3-6C8A093EA81F}" type="presOf" srcId="{C1ECBFD7-8988-451C-9931-31B44DDC9C84}" destId="{4A2172E8-E88E-49CA-A4B7-95CE5326A353}" srcOrd="1" destOrd="0" presId="urn:microsoft.com/office/officeart/2005/8/layout/target3"/>
    <dgm:cxn modelId="{034633CB-6B5F-4823-B922-4E76148CCC6A}" type="presParOf" srcId="{4C889969-FDF9-49C3-82A7-DA1A5E7BC20F}" destId="{E45511C0-AAA8-4BC6-9D25-2DFE2F0431E8}" srcOrd="0" destOrd="0" presId="urn:microsoft.com/office/officeart/2005/8/layout/target3"/>
    <dgm:cxn modelId="{F02E24B7-B6D6-41E6-BCD8-D38DA240D96B}" type="presParOf" srcId="{4C889969-FDF9-49C3-82A7-DA1A5E7BC20F}" destId="{AD0D1CBE-9EC9-4EAC-9A90-F8CF9822BFAE}" srcOrd="1" destOrd="0" presId="urn:microsoft.com/office/officeart/2005/8/layout/target3"/>
    <dgm:cxn modelId="{E53FDD56-79C4-4B5F-9F77-E047A312120D}" type="presParOf" srcId="{4C889969-FDF9-49C3-82A7-DA1A5E7BC20F}" destId="{A465C101-AF07-4099-B5FC-82C7FD05473B}" srcOrd="2" destOrd="0" presId="urn:microsoft.com/office/officeart/2005/8/layout/target3"/>
    <dgm:cxn modelId="{EAC6DCAD-993D-4BE1-8E1F-22DD56A7C3EA}" type="presParOf" srcId="{4C889969-FDF9-49C3-82A7-DA1A5E7BC20F}" destId="{C1001BB7-B553-4F67-ACB5-7E27807F5C86}" srcOrd="3" destOrd="0" presId="urn:microsoft.com/office/officeart/2005/8/layout/target3"/>
    <dgm:cxn modelId="{F27DF18D-3033-41E6-AF9A-1ADCCAE762FF}" type="presParOf" srcId="{4C889969-FDF9-49C3-82A7-DA1A5E7BC20F}" destId="{7DF896A6-E364-4D43-BB6E-731E10E1F392}" srcOrd="4" destOrd="0" presId="urn:microsoft.com/office/officeart/2005/8/layout/target3"/>
    <dgm:cxn modelId="{36CF183B-DF25-4172-84D7-1ECB21D4CC47}" type="presParOf" srcId="{4C889969-FDF9-49C3-82A7-DA1A5E7BC20F}" destId="{FEC89B60-BEA8-40B6-8082-FF262E029519}" srcOrd="5" destOrd="0" presId="urn:microsoft.com/office/officeart/2005/8/layout/target3"/>
    <dgm:cxn modelId="{16AFE948-2827-45E6-B8C5-CADFC76F2DF7}" type="presParOf" srcId="{4C889969-FDF9-49C3-82A7-DA1A5E7BC20F}" destId="{4A2172E8-E88E-49CA-A4B7-95CE5326A353}" srcOrd="6" destOrd="0" presId="urn:microsoft.com/office/officeart/2005/8/layout/target3"/>
    <dgm:cxn modelId="{754C19B3-E1DE-4F97-95B0-CC780D2E6CB5}" type="presParOf" srcId="{4C889969-FDF9-49C3-82A7-DA1A5E7BC20F}" destId="{FAB649E2-0326-4939-92BC-6CA963C0CBC3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CEA9E-1ED2-4C84-BCB6-C5DAAF18241A}">
      <dsp:nvSpPr>
        <dsp:cNvPr id="0" name=""/>
        <dsp:cNvSpPr/>
      </dsp:nvSpPr>
      <dsp:spPr>
        <a:xfrm>
          <a:off x="0" y="0"/>
          <a:ext cx="6408712" cy="1175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Обучение на дому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Посещение занятий ВУД в школе</a:t>
          </a:r>
          <a:endParaRPr lang="ru-RU" sz="2700" kern="1200" dirty="0"/>
        </a:p>
      </dsp:txBody>
      <dsp:txXfrm>
        <a:off x="1399248" y="0"/>
        <a:ext cx="5009463" cy="1175059"/>
      </dsp:txXfrm>
    </dsp:sp>
    <dsp:sp modelId="{FE17245E-7975-4533-BF5C-2E0FD729A8D0}">
      <dsp:nvSpPr>
        <dsp:cNvPr id="0" name=""/>
        <dsp:cNvSpPr/>
      </dsp:nvSpPr>
      <dsp:spPr>
        <a:xfrm>
          <a:off x="117506" y="117505"/>
          <a:ext cx="1281742" cy="9400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C7DEAD1-32FA-4DC6-BC4A-6031666264F3}">
      <dsp:nvSpPr>
        <dsp:cNvPr id="0" name=""/>
        <dsp:cNvSpPr/>
      </dsp:nvSpPr>
      <dsp:spPr>
        <a:xfrm>
          <a:off x="0" y="1292565"/>
          <a:ext cx="6408712" cy="11750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Инклюзивное обучение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Ресурсный класс</a:t>
          </a:r>
          <a:endParaRPr lang="ru-RU" sz="2700" kern="1200" dirty="0"/>
        </a:p>
      </dsp:txBody>
      <dsp:txXfrm>
        <a:off x="1399248" y="1292565"/>
        <a:ext cx="5009463" cy="1175060"/>
      </dsp:txXfrm>
    </dsp:sp>
    <dsp:sp modelId="{7728E63B-09F6-475A-81CD-5185A54C38FE}">
      <dsp:nvSpPr>
        <dsp:cNvPr id="0" name=""/>
        <dsp:cNvSpPr/>
      </dsp:nvSpPr>
      <dsp:spPr>
        <a:xfrm>
          <a:off x="144018" y="1311916"/>
          <a:ext cx="1228716" cy="11363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F2DBDC4-52CC-43E7-87F1-E2ADE3D5FE21}">
      <dsp:nvSpPr>
        <dsp:cNvPr id="0" name=""/>
        <dsp:cNvSpPr/>
      </dsp:nvSpPr>
      <dsp:spPr>
        <a:xfrm>
          <a:off x="0" y="2585132"/>
          <a:ext cx="6408712" cy="1175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Обучение с применением ДОТ</a:t>
          </a:r>
          <a:endParaRPr lang="ru-RU" sz="2700" kern="1200" dirty="0"/>
        </a:p>
      </dsp:txBody>
      <dsp:txXfrm>
        <a:off x="1399248" y="2585132"/>
        <a:ext cx="5009463" cy="1175059"/>
      </dsp:txXfrm>
    </dsp:sp>
    <dsp:sp modelId="{77CF99B8-DC88-4F32-AE0A-1E5267D2E174}">
      <dsp:nvSpPr>
        <dsp:cNvPr id="0" name=""/>
        <dsp:cNvSpPr/>
      </dsp:nvSpPr>
      <dsp:spPr>
        <a:xfrm>
          <a:off x="117506" y="2702638"/>
          <a:ext cx="1281742" cy="9400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511C0-AAA8-4BC6-9D25-2DFE2F0431E8}">
      <dsp:nvSpPr>
        <dsp:cNvPr id="0" name=""/>
        <dsp:cNvSpPr/>
      </dsp:nvSpPr>
      <dsp:spPr>
        <a:xfrm>
          <a:off x="0" y="0"/>
          <a:ext cx="2091490" cy="209149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5C101-AF07-4099-B5FC-82C7FD05473B}">
      <dsp:nvSpPr>
        <dsp:cNvPr id="0" name=""/>
        <dsp:cNvSpPr/>
      </dsp:nvSpPr>
      <dsp:spPr>
        <a:xfrm>
          <a:off x="1037905" y="0"/>
          <a:ext cx="5939031" cy="20914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Педагог-психолог, социальный педагог, классный руководитель</a:t>
          </a:r>
        </a:p>
      </dsp:txBody>
      <dsp:txXfrm>
        <a:off x="1037905" y="0"/>
        <a:ext cx="5939031" cy="993457"/>
      </dsp:txXfrm>
    </dsp:sp>
    <dsp:sp modelId="{7DF896A6-E364-4D43-BB6E-731E10E1F392}">
      <dsp:nvSpPr>
        <dsp:cNvPr id="0" name=""/>
        <dsp:cNvSpPr/>
      </dsp:nvSpPr>
      <dsp:spPr>
        <a:xfrm>
          <a:off x="549016" y="993457"/>
          <a:ext cx="993457" cy="99345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89B60-BEA8-40B6-8082-FF262E029519}">
      <dsp:nvSpPr>
        <dsp:cNvPr id="0" name=""/>
        <dsp:cNvSpPr/>
      </dsp:nvSpPr>
      <dsp:spPr>
        <a:xfrm>
          <a:off x="1045745" y="993457"/>
          <a:ext cx="5939031" cy="9934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Психолго-педагогический консилиум</a:t>
          </a:r>
        </a:p>
      </dsp:txBody>
      <dsp:txXfrm>
        <a:off x="1045745" y="993457"/>
        <a:ext cx="5939031" cy="993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04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3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28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5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76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72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8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53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0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07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2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CE347-641F-4675-98F6-877ACEE80497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C6FBE-E3D2-463F-AE50-2FA026C66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50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45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7" y="44624"/>
            <a:ext cx="91575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21373" y="1916832"/>
            <a:ext cx="6414987" cy="244827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№30 имени Н.Н.Колокольцова»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229200"/>
            <a:ext cx="6408712" cy="1224136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Директор: Лехтина Лариса Петровна,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8 (38-472) 3-47-11 </a:t>
            </a:r>
          </a:p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652831, Кемеровская обл., г. Калтан, п. Малиновка, </a:t>
            </a:r>
          </a:p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ул. 60 лет Октября, д. 19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"/>
            <a:ext cx="2376264" cy="235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5448385"/>
            <a:ext cx="1884759" cy="130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2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75" y="9304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Сетевое взаимодействие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55576" y="1311723"/>
            <a:ext cx="2232248" cy="188762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Муниципальное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бюджетное  образовательное учреждение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дополнительного образования «Дом детского творчества»</a:t>
            </a:r>
          </a:p>
        </p:txBody>
      </p:sp>
      <p:sp>
        <p:nvSpPr>
          <p:cNvPr id="8" name="Овал 7"/>
          <p:cNvSpPr/>
          <p:nvPr/>
        </p:nvSpPr>
        <p:spPr>
          <a:xfrm>
            <a:off x="3347864" y="1196752"/>
            <a:ext cx="2088232" cy="168422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АНО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«Центр социального развития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826530" y="1311723"/>
            <a:ext cx="2808312" cy="1800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Муниципальное бюджетное учреждение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для детей, нуждающихся в психолого-педагогической и медико-социальной помощи "Центр психолого-медико-социального сопровождения "Дар"</a:t>
            </a:r>
          </a:p>
        </p:txBody>
      </p:sp>
      <p:sp>
        <p:nvSpPr>
          <p:cNvPr id="10" name="Овал 9"/>
          <p:cNvSpPr/>
          <p:nvPr/>
        </p:nvSpPr>
        <p:spPr>
          <a:xfrm>
            <a:off x="953344" y="3286746"/>
            <a:ext cx="2034480" cy="120282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Городская ПМПК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65739" y="4077564"/>
            <a:ext cx="2448272" cy="120815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Школа искусств № 37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30444" y="3199351"/>
            <a:ext cx="2304256" cy="12961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Детско-юношеская спортивная школа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7-конечная звезда 14"/>
          <p:cNvSpPr/>
          <p:nvPr/>
        </p:nvSpPr>
        <p:spPr>
          <a:xfrm>
            <a:off x="2987824" y="2574208"/>
            <a:ext cx="3024335" cy="172819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МБОУ «СОШ № 30»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19" y="5308620"/>
            <a:ext cx="15795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4016" y="5246803"/>
            <a:ext cx="7884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«</a:t>
            </a:r>
            <a:r>
              <a:rPr lang="ru-RU" sz="1400" b="1" dirty="0">
                <a:solidFill>
                  <a:srgbClr val="FF0000"/>
                </a:solidFill>
              </a:rPr>
              <a:t>Лыжи мечты» </a:t>
            </a:r>
            <a:r>
              <a:rPr lang="ru-RU" sz="1400" b="1" dirty="0">
                <a:solidFill>
                  <a:srgbClr val="002060"/>
                </a:solidFill>
              </a:rPr>
              <a:t>- АНО «Центр социального развития» совместно со спортшколой (проект «Центр равных возможностей»);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«</a:t>
            </a:r>
            <a:r>
              <a:rPr lang="ru-RU" sz="1400" b="1" dirty="0">
                <a:solidFill>
                  <a:srgbClr val="FF0000"/>
                </a:solidFill>
              </a:rPr>
              <a:t>Изобразительное искусство» </a:t>
            </a:r>
            <a:r>
              <a:rPr lang="ru-RU" sz="1400" b="1" dirty="0">
                <a:solidFill>
                  <a:srgbClr val="002060"/>
                </a:solidFill>
              </a:rPr>
              <a:t>- Школа искусств №37 п. Малиновка;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«</a:t>
            </a:r>
            <a:r>
              <a:rPr lang="ru-RU" sz="1400" b="1" dirty="0">
                <a:solidFill>
                  <a:srgbClr val="FF0000"/>
                </a:solidFill>
              </a:rPr>
              <a:t>Путь к здоровью»</a:t>
            </a:r>
            <a:r>
              <a:rPr lang="ru-RU" sz="1400" b="1" dirty="0">
                <a:solidFill>
                  <a:srgbClr val="002060"/>
                </a:solidFill>
              </a:rPr>
              <a:t> (Адаптивная физическая культура)» - дистанционно Кузбасский РЦППМС);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«</a:t>
            </a:r>
            <a:r>
              <a:rPr lang="ru-RU" sz="1400" b="1" dirty="0">
                <a:solidFill>
                  <a:srgbClr val="FF0000"/>
                </a:solidFill>
              </a:rPr>
              <a:t>Шкатулка идей» </a:t>
            </a:r>
            <a:r>
              <a:rPr lang="ru-RU" sz="1400" b="1" dirty="0">
                <a:solidFill>
                  <a:srgbClr val="002060"/>
                </a:solidFill>
              </a:rPr>
              <a:t>-  ЦДО Кемеровской области;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«</a:t>
            </a:r>
            <a:r>
              <a:rPr lang="ru-RU" sz="1400" b="1" dirty="0">
                <a:solidFill>
                  <a:srgbClr val="FF0000"/>
                </a:solidFill>
              </a:rPr>
              <a:t>Умелые ручки» </a:t>
            </a:r>
            <a:r>
              <a:rPr lang="ru-RU" sz="1400" b="1" dirty="0">
                <a:solidFill>
                  <a:srgbClr val="002060"/>
                </a:solidFill>
              </a:rPr>
              <a:t>- МБОУ ДО ДДТ п. Малиновка</a:t>
            </a:r>
          </a:p>
        </p:txBody>
      </p:sp>
    </p:spTree>
    <p:extLst>
      <p:ext uri="{BB962C8B-B14F-4D97-AF65-F5344CB8AC3E}">
        <p14:creationId xmlns:p14="http://schemas.microsoft.com/office/powerpoint/2010/main" val="4554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57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Кабинет педагога-психолога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5" name="Picture 3" descr="C:\Users\ВХОД\Documents\Desktop\Новая папка\IMG_20190522_1006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33111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ХОД\Documents\Desktop\Новая папка\IMG_20190522_100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1006"/>
            <a:ext cx="259080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45745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5589240"/>
            <a:ext cx="4968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7030A0"/>
                </a:solidFill>
              </a:rPr>
              <a:t>Психокоррекционные</a:t>
            </a:r>
            <a:r>
              <a:rPr lang="ru-RU" sz="2000" b="1" dirty="0">
                <a:solidFill>
                  <a:srgbClr val="7030A0"/>
                </a:solidFill>
              </a:rPr>
              <a:t> занятия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64668"/>
            <a:ext cx="15795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7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34" y="0"/>
            <a:ext cx="91772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807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Коррекционно-развивающие занятия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ВХОД\Documents\Desktop\Новая папка\IMG_20190514_1008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703621" cy="360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ВХОД\Documents\Desktop\Новая папка\IMG_20190514_100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2" y="1577465"/>
            <a:ext cx="2703622" cy="360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ВХОД\Documents\Desktop\Новая папка\IMG_20190514_1017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08245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59" y="5182293"/>
            <a:ext cx="74694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Занятия ВУД в школе с детьми осуществляется по следующим программам: «Удивительный мир информатики», «Путевку в профессию», «Шахматные лабиринты», «Начала этики», «Умелые ручки», «Поиграй-ка», «Будь здоров!», «Фантазёры», «Азбука добра», «Мир, в котором я живу»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7" y="5296275"/>
            <a:ext cx="15795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35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" y="0"/>
            <a:ext cx="9174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9695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Коррекционно-развивающие занятия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Users\ВХОД\Documents\Desktop\Новая папка\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11683"/>
            <a:ext cx="2021272" cy="26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ХОД\Documents\Desktop\Новая папка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5439"/>
            <a:ext cx="1990231" cy="26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ВХОД\Documents\Desktop\Новая папка\IMG_20190312_1334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3" y="1495439"/>
            <a:ext cx="2012922" cy="26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ВХОД\Documents\Desktop\Новая папка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18775"/>
            <a:ext cx="2021923" cy="26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893260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Коррекционно-развивающие программы педагоги-психологи школы реализуют по следующим направлениям: «Сенсорное развитие», «Предметно-практические действия», «Коррекционно-развивающие занятия», «Ритмика», «</a:t>
            </a:r>
            <a:r>
              <a:rPr lang="ru-RU" dirty="0" err="1">
                <a:solidFill>
                  <a:srgbClr val="7030A0"/>
                </a:solidFill>
              </a:rPr>
              <a:t>Психокоррекционные</a:t>
            </a:r>
            <a:r>
              <a:rPr lang="ru-RU" dirty="0">
                <a:solidFill>
                  <a:srgbClr val="7030A0"/>
                </a:solidFill>
              </a:rPr>
              <a:t> занятия».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7" y="5301208"/>
            <a:ext cx="15795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7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Учебные кабинеты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195" name="Picture 3" descr="C:\Users\ВХОД\Documents\Desktop\Новая папка\IMG_30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98" y="1590144"/>
            <a:ext cx="3000333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39604"/>
            <a:ext cx="3744732" cy="249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2831024" cy="212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220397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01208"/>
            <a:ext cx="15795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Обучение с применением ДОТ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219" name="Picture 3" descr="C:\Users\ВХОД\Documents\Desktop\Новая папка\IMG_30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12965"/>
            <a:ext cx="3400900" cy="255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03175"/>
            <a:ext cx="3248780" cy="216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12965"/>
            <a:ext cx="3416896" cy="256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http://school30.org.ru/images/mater_tehn_baza/Invalidi/IMG_30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44691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965" y="4365104"/>
            <a:ext cx="15795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053" y="5324811"/>
            <a:ext cx="15795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7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От успеха учителя - к успеху ученика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7410" name="Picture 2" descr="E:\конкурс _ инклюзивная школа\Злобина Лучшая инкл\фото\ЦДО\13мар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22" y="1268760"/>
            <a:ext cx="2120769" cy="301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конкурс _ инклюзивная школа\Злобина Лучшая инкл\фото\ЦДО\17феврал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63" y="1309401"/>
            <a:ext cx="2075923" cy="293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:\конкурс _ инклюзивная школа\Злобина Лучшая инкл\фото\ЦДО\благ письмо Андреевой Л.П_ от Ц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71" y="1254647"/>
            <a:ext cx="2062729" cy="291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E:\конкурс _ инклюзивная школа\Злобина Лучшая инкл\фото\межрегион олимп\+Сунцова Ирина Вячеславов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01" y="1274200"/>
            <a:ext cx="203683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E:\конкурс _ инклюзивная школа\Злобина Лучшая инкл\фото\межрегион олимп\+Черкасова Алена Викторовн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2" y="4077072"/>
            <a:ext cx="1872208" cy="264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E:\конкурс _ инклюзивная школа\Злобина Лучшая инкл\фото\межрегион олимп\+Чистюхина Елена Геннадьев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65636"/>
            <a:ext cx="184270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E:\конкурс _ инклюзивная школа\Злобина Лучшая инкл\фото\межрегион олимп\+Якушина Надежда Николаевн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87924"/>
            <a:ext cx="184586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229200"/>
            <a:ext cx="1579001" cy="12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9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109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Достижения учащихся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386" name="Picture 2" descr="E:\конкурс _ инклюзивная школа\Злобина Лучшая инкл\фото\ЦДО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2072"/>
            <a:ext cx="259222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E:\конкурс _ инклюзивная школа\Злобина Лучшая инкл\фото\ЦДО\IMG_04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E:\конкурс _ инклюзивная школа\Злобина Лучшая инкл\фото\ЦДО\Хрущев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29" y="4365104"/>
            <a:ext cx="2915816" cy="2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E:\конкурс _ инклюзивная школа\Злобина Лучшая инкл\фото\ЦДО\Новый год у воро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84784"/>
            <a:ext cx="2288277" cy="32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532" y="5445224"/>
            <a:ext cx="1579001" cy="12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27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36" y="2446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Достижения учащихся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1907648" cy="27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1641971" cy="237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E:\конкурс _ инклюзивная школа\Злобина Лучшая инкл\фото\межрегион олимп\+Капустина Ирина истор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672" y="1179811"/>
            <a:ext cx="2087461" cy="295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E:\конкурс _ инклюзивная школа\Злобина Лучшая инкл\фото\межрегион олимп\+Капустина Ирина русск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59" y="1188352"/>
            <a:ext cx="1843264" cy="26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E:\конкурс _ инклюзивная школа\Злобина Лучшая инкл\фото\межрегион олимп\+Толмачев Александр биолог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7" y="3938074"/>
            <a:ext cx="178409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E:\конкурс _ инклюзивная школа\Злобина Лучшая инкл\фото\межрегион олимп\+Филиппов Вадим окружающи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58" y="3508999"/>
            <a:ext cx="1865897" cy="263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E:\конкурс _ инклюзивная школа\Злобина Лучшая инкл\фото\межрегион олимп\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44" y="4021140"/>
            <a:ext cx="181155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E:\конкурс _ инклюзивная школа\Злобина Лучшая инкл\фото\межрегион олимп\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800" y="3789040"/>
            <a:ext cx="1866855" cy="264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34" y="5445224"/>
            <a:ext cx="15795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35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2897188"/>
            <a:ext cx="55784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049588"/>
            <a:ext cx="55784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2242762"/>
            <a:ext cx="770485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Приглашаем </a:t>
            </a:r>
            <a:br>
              <a:rPr kumimoji="0" lang="ru-RU" sz="44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4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к   сотрудничеству</a:t>
            </a:r>
            <a:br>
              <a:rPr kumimoji="0" lang="ru-RU" sz="44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5211763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53852"/>
            <a:ext cx="1856905" cy="146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5" y="75709"/>
            <a:ext cx="23780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6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49" y="0"/>
            <a:ext cx="9209336" cy="69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407491"/>
            <a:ext cx="5338936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Немного о школе…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1371" y="1741139"/>
            <a:ext cx="9036496" cy="4777705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открытия -1979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школе обучается -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1068 обучающихся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из них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9- обучающиеся с ОВЗ ( 1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%);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22 учащихся школы имеют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инвалидность;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ребенка – инвалида обучаются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применением ДОТ;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учащихся находятся на индивидуальном обучении на дому.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66 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учителей работает в образовательной организации, из них: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учителей работает с детьми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ОВЗ;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51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педагог имеет удостоверение о повышении квалификации в области инклюзивного образования установленного образца за последние 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года;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% педагогов имеют высшую квалификационную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категорию;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% педагогов имеют первую  квалификационную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категорию;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% прошли повышение квалификации по инклюзивному образованию</a:t>
            </a:r>
          </a:p>
          <a:p>
            <a:pPr algn="ctr"/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49" y="-171400"/>
            <a:ext cx="3057536" cy="230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17" y="5373216"/>
            <a:ext cx="15843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6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928992" cy="79695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Условия организации инклюзивного образовательного процесса 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7620"/>
            <a:ext cx="8620749" cy="497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7" y="5445224"/>
            <a:ext cx="15795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2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79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Условия организации обучения детей с ОВЗ, в том числе детей с инвалидностью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b="1" dirty="0">
                <a:solidFill>
                  <a:schemeClr val="bg1">
                    <a:lumMod val="95000"/>
                  </a:schemeClr>
                </a:solidFill>
              </a:rPr>
            </a:b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02535071"/>
              </p:ext>
            </p:extLst>
          </p:nvPr>
        </p:nvGraphicFramePr>
        <p:xfrm>
          <a:off x="467544" y="1700808"/>
          <a:ext cx="6408712" cy="3760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380312" y="2564904"/>
            <a:ext cx="134644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Сочетание разных условий</a:t>
            </a:r>
          </a:p>
          <a:p>
            <a:pPr algn="ctr"/>
            <a:r>
              <a:rPr lang="ru-RU" sz="2000" b="1" dirty="0" smtClean="0"/>
              <a:t>обучения</a:t>
            </a:r>
            <a:endParaRPr lang="ru-RU" sz="2000" b="1" dirty="0"/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6876256" y="1628800"/>
            <a:ext cx="576064" cy="4032448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25" y="5502490"/>
            <a:ext cx="1274440" cy="100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6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42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Модель </a:t>
            </a: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комплексного </a:t>
            </a:r>
            <a:r>
              <a:rPr 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сопровождения детей с ОВЗ и </a:t>
            </a: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инвалидов в условиях сетевого взаимодействия</a:t>
            </a:r>
            <a:endParaRPr lang="ru-RU" sz="2400" b="1" dirty="0">
              <a:solidFill>
                <a:schemeClr val="accent1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7268" y="1700808"/>
            <a:ext cx="8964488" cy="4536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Цель -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о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рганизация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комплексного сопровождения обучающихся через определение и обеспечение адекватных условий развития, обучения и воспитания  в соответствии с их специальными образовательными потребностями, возрастными особенностями и индивидуальными возможностями здоровья.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Задачи:</a:t>
            </a: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1.Комплексное обследование учащихся, имеющих трудности в обучении и адаптации.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2.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Организация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здоровьесберегающего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пространства с целью профилактики физических,   интеллектуальных и эмоциональных перегрузок.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3. Создание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условий для освоения учащимися общеобразовательных программ в соответствии с ФГОС для ОВЗ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4. Формирование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у всех участников образовательных  отношений  толерантного отношения к  детям с ОВЗ и инвалидам.</a:t>
            </a:r>
          </a:p>
          <a:p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568" y="5595815"/>
            <a:ext cx="15795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3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928991" cy="86409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</a:rPr>
              <a:t>Модель 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</a:rPr>
              <a:t>комплексного сопровождения детей с ОВЗ и инвалидов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11653" r="8319" b="5992"/>
          <a:stretch/>
        </p:blipFill>
        <p:spPr bwMode="auto">
          <a:xfrm>
            <a:off x="251520" y="1340768"/>
            <a:ext cx="8784975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932" y="5445224"/>
            <a:ext cx="15795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1628800"/>
            <a:ext cx="410445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Сопровождение  инклюзивного образования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4379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9" y="23325"/>
            <a:ext cx="9336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5250" y="2996952"/>
            <a:ext cx="5913499" cy="24076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lvl="0" algn="ctr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700" kern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700" kern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92524368"/>
              </p:ext>
            </p:extLst>
          </p:nvPr>
        </p:nvGraphicFramePr>
        <p:xfrm>
          <a:off x="755576" y="4216549"/>
          <a:ext cx="6984776" cy="2091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99" y="5229200"/>
            <a:ext cx="15843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8792148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40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30456" cy="692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Психолог-педагогический консилиум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6240" y="1448898"/>
            <a:ext cx="5328592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одной из форм взаимодействия руководящих и педагогических работников организации, осуществляющей образовательную деятельность, с целью создания оптимальных условий обучения, развития, социализации и адаптации обучающихся посредством психолого-педагогического сопровождения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0769"/>
            <a:ext cx="3631355" cy="1944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54115"/>
            <a:ext cx="5212539" cy="275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29200"/>
            <a:ext cx="15843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470562"/>
            <a:ext cx="2592288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Периодичность проведения заседаний определяется запросом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обследование и организацию комплексного сопровождения обучающихся и отражается в графике проведения заседаний.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224" y="4725144"/>
            <a:ext cx="1368152" cy="61550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Обследование на базе ПМПК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77554" y="4720569"/>
            <a:ext cx="1656184" cy="61550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Реализация программ индивидуального сопровождения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92080" y="5982794"/>
            <a:ext cx="864096" cy="28803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Учителям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" y="44624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ru-RU" b="1" dirty="0">
                <a:solidFill>
                  <a:prstClr val="white">
                    <a:lumMod val="95000"/>
                  </a:prstClr>
                </a:solidFill>
              </a:rPr>
              <a:t>Кабинет педагога-психолога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9770" r="9450" b="7450"/>
          <a:stretch/>
        </p:blipFill>
        <p:spPr bwMode="auto">
          <a:xfrm>
            <a:off x="96963" y="105185"/>
            <a:ext cx="8867525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18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561</Words>
  <Application>Microsoft Office PowerPoint</Application>
  <PresentationFormat>Экран (4:3)</PresentationFormat>
  <Paragraphs>71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Муниципальное бюджетное общеобразовательное учреждение  «Средняя общеобразовательная школа №30 имени Н.Н.Колокольцова» </vt:lpstr>
      <vt:lpstr>Немного о школе…</vt:lpstr>
      <vt:lpstr>Условия организации инклюзивного образовательного процесса </vt:lpstr>
      <vt:lpstr>Условия организации обучения детей с ОВЗ, в том числе детей с инвалидностью </vt:lpstr>
      <vt:lpstr>Модель  комплексного сопровождения детей с ОВЗ и инвалидов в условиях сетевого взаимодействия</vt:lpstr>
      <vt:lpstr>Модель  комплексного сопровождения детей с ОВЗ и инвалидов</vt:lpstr>
      <vt:lpstr>Психолого-педагогическое сопровождение</vt:lpstr>
      <vt:lpstr>Психолог-педагогический консилиум</vt:lpstr>
      <vt:lpstr>Кабинет педагога-психолога</vt:lpstr>
      <vt:lpstr>Сетевое взаимодействие</vt:lpstr>
      <vt:lpstr>Кабинет педагога-психолога</vt:lpstr>
      <vt:lpstr>Коррекционно-развивающие занятия</vt:lpstr>
      <vt:lpstr>Коррекционно-развивающие занятия</vt:lpstr>
      <vt:lpstr>Учебные кабинеты</vt:lpstr>
      <vt:lpstr>Обучение с применением ДОТ</vt:lpstr>
      <vt:lpstr>От успеха учителя - к успеху ученика</vt:lpstr>
      <vt:lpstr>Достижения учащихся</vt:lpstr>
      <vt:lpstr>Достижения учащихся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ВХОД</dc:creator>
  <cp:lastModifiedBy>2</cp:lastModifiedBy>
  <cp:revision>34</cp:revision>
  <dcterms:created xsi:type="dcterms:W3CDTF">2020-03-20T06:54:21Z</dcterms:created>
  <dcterms:modified xsi:type="dcterms:W3CDTF">2020-03-29T16:32:52Z</dcterms:modified>
</cp:coreProperties>
</file>